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3"/>
  </p:notesMasterIdLst>
  <p:sldIdLst>
    <p:sldId id="272" r:id="rId2"/>
    <p:sldId id="275" r:id="rId3"/>
    <p:sldId id="269" r:id="rId4"/>
    <p:sldId id="286" r:id="rId5"/>
    <p:sldId id="277" r:id="rId6"/>
    <p:sldId id="278" r:id="rId7"/>
    <p:sldId id="282" r:id="rId8"/>
    <p:sldId id="281" r:id="rId9"/>
    <p:sldId id="284" r:id="rId10"/>
    <p:sldId id="285" r:id="rId11"/>
    <p:sldId id="287"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5"/>
    <p:restoredTop sz="89680"/>
  </p:normalViewPr>
  <p:slideViewPr>
    <p:cSldViewPr snapToGrid="0" snapToObjects="1">
      <p:cViewPr varScale="1">
        <p:scale>
          <a:sx n="117" d="100"/>
          <a:sy n="117" d="100"/>
        </p:scale>
        <p:origin x="2000" y="168"/>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ryl farnsworth" userId="3519e87a26ff4070" providerId="LiveId" clId="{D9E5C76D-CE4C-476E-AF58-E60E2324647B}"/>
    <pc:docChg chg="custSel addSld delSld modSld sldOrd">
      <pc:chgData name="cheryl farnsworth" userId="3519e87a26ff4070" providerId="LiveId" clId="{D9E5C76D-CE4C-476E-AF58-E60E2324647B}" dt="2022-08-01T01:30:19.065" v="65" actId="6549"/>
      <pc:docMkLst>
        <pc:docMk/>
      </pc:docMkLst>
      <pc:sldChg chg="del">
        <pc:chgData name="cheryl farnsworth" userId="3519e87a26ff4070" providerId="LiveId" clId="{D9E5C76D-CE4C-476E-AF58-E60E2324647B}" dt="2022-08-01T01:28:25.821" v="64" actId="47"/>
        <pc:sldMkLst>
          <pc:docMk/>
          <pc:sldMk cId="1436267407" sldId="273"/>
        </pc:sldMkLst>
      </pc:sldChg>
      <pc:sldChg chg="modSp mod">
        <pc:chgData name="cheryl farnsworth" userId="3519e87a26ff4070" providerId="LiveId" clId="{D9E5C76D-CE4C-476E-AF58-E60E2324647B}" dt="2022-08-01T01:30:19.065" v="65" actId="6549"/>
        <pc:sldMkLst>
          <pc:docMk/>
          <pc:sldMk cId="1023767566" sldId="284"/>
        </pc:sldMkLst>
        <pc:spChg chg="mod">
          <ac:chgData name="cheryl farnsworth" userId="3519e87a26ff4070" providerId="LiveId" clId="{D9E5C76D-CE4C-476E-AF58-E60E2324647B}" dt="2022-08-01T01:30:19.065" v="65" actId="6549"/>
          <ac:spMkLst>
            <pc:docMk/>
            <pc:sldMk cId="1023767566" sldId="284"/>
            <ac:spMk id="8" creationId="{FD843476-1F47-2847-6D8E-671C2E4B5318}"/>
          </ac:spMkLst>
        </pc:spChg>
      </pc:sldChg>
      <pc:sldChg chg="add del">
        <pc:chgData name="cheryl farnsworth" userId="3519e87a26ff4070" providerId="LiveId" clId="{D9E5C76D-CE4C-476E-AF58-E60E2324647B}" dt="2022-08-01T01:27:35.307" v="1" actId="47"/>
        <pc:sldMkLst>
          <pc:docMk/>
          <pc:sldMk cId="957157564" sldId="287"/>
        </pc:sldMkLst>
      </pc:sldChg>
      <pc:sldChg chg="addSp delSp modSp add mod ord">
        <pc:chgData name="cheryl farnsworth" userId="3519e87a26ff4070" providerId="LiveId" clId="{D9E5C76D-CE4C-476E-AF58-E60E2324647B}" dt="2022-08-01T01:28:20.689" v="63" actId="14100"/>
        <pc:sldMkLst>
          <pc:docMk/>
          <pc:sldMk cId="1826456526" sldId="287"/>
        </pc:sldMkLst>
        <pc:spChg chg="mod">
          <ac:chgData name="cheryl farnsworth" userId="3519e87a26ff4070" providerId="LiveId" clId="{D9E5C76D-CE4C-476E-AF58-E60E2324647B}" dt="2022-08-01T01:27:51.491" v="23" actId="20577"/>
          <ac:spMkLst>
            <pc:docMk/>
            <pc:sldMk cId="1826456526" sldId="287"/>
            <ac:spMk id="8" creationId="{FD843476-1F47-2847-6D8E-671C2E4B5318}"/>
          </ac:spMkLst>
        </pc:spChg>
        <pc:spChg chg="del">
          <ac:chgData name="cheryl farnsworth" userId="3519e87a26ff4070" providerId="LiveId" clId="{D9E5C76D-CE4C-476E-AF58-E60E2324647B}" dt="2022-08-01T01:27:55.116" v="24" actId="478"/>
          <ac:spMkLst>
            <pc:docMk/>
            <pc:sldMk cId="1826456526" sldId="287"/>
            <ac:spMk id="9" creationId="{D7DEE28F-93BD-1E9B-6A6F-D379594F5480}"/>
          </ac:spMkLst>
        </pc:spChg>
        <pc:picChg chg="add mod">
          <ac:chgData name="cheryl farnsworth" userId="3519e87a26ff4070" providerId="LiveId" clId="{D9E5C76D-CE4C-476E-AF58-E60E2324647B}" dt="2022-08-01T01:28:20.689" v="63" actId="14100"/>
          <ac:picMkLst>
            <pc:docMk/>
            <pc:sldMk cId="1826456526" sldId="287"/>
            <ac:picMk id="7" creationId="{7AFED00A-F84E-0C64-39BB-26CF8F072A94}"/>
          </ac:picMkLst>
        </pc:picChg>
        <pc:picChg chg="del">
          <ac:chgData name="cheryl farnsworth" userId="3519e87a26ff4070" providerId="LiveId" clId="{D9E5C76D-CE4C-476E-AF58-E60E2324647B}" dt="2022-08-01T01:27:58.196" v="25" actId="478"/>
          <ac:picMkLst>
            <pc:docMk/>
            <pc:sldMk cId="1826456526" sldId="287"/>
            <ac:picMk id="10" creationId="{A9C54E29-40D0-54B8-ED97-DEB6CAC02D8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124A85-E97D-8D46-AE09-C99190F9CEEC}" type="datetimeFigureOut">
              <a:rPr lang="en-US" smtClean="0"/>
              <a:t>8/1/22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DF028-C478-D54F-8C7A-7C1AEC1E09D8}" type="slidenum">
              <a:rPr lang="en-US" smtClean="0"/>
              <a:t>‹#›</a:t>
            </a:fld>
            <a:endParaRPr lang="en-US"/>
          </a:p>
        </p:txBody>
      </p:sp>
    </p:spTree>
    <p:extLst>
      <p:ext uri="{BB962C8B-B14F-4D97-AF65-F5344CB8AC3E}">
        <p14:creationId xmlns:p14="http://schemas.microsoft.com/office/powerpoint/2010/main" val="2630371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nivers" panose="020B0503020202020204" pitchFamily="34" charset="0"/>
              </a:rPr>
              <a:t>We represent Polestar, an up-and-coming electric vehicle that went public in June 2022.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Univers"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nivers" panose="020B0503020202020204" pitchFamily="34" charset="0"/>
              </a:rPr>
              <a:t>Proficiency talking points: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Univers" panose="020B0503020202020204" pitchFamily="34" charset="0"/>
              </a:rPr>
              <a:t>Selected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Univers" panose="020B0503020202020204" pitchFamily="34" charset="0"/>
              </a:rPr>
              <a:t>Reason why we selected the topic</a:t>
            </a: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1</a:t>
            </a:fld>
            <a:endParaRPr lang="en-US"/>
          </a:p>
        </p:txBody>
      </p:sp>
    </p:spTree>
    <p:extLst>
      <p:ext uri="{BB962C8B-B14F-4D97-AF65-F5344CB8AC3E}">
        <p14:creationId xmlns:p14="http://schemas.microsoft.com/office/powerpoint/2010/main" val="167564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team wondered whether historical stock prices from other electric vehicles (EV) could predict growth of this recent addition to the market.</a:t>
            </a:r>
          </a:p>
          <a:p>
            <a:endParaRPr lang="en-US"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latin typeface="Univers" panose="020B0503020202020204" pitchFamily="34" charset="0"/>
              </a:rPr>
              <a:t>Proficiency talking points: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Selected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Reason why we selected the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Questions to answer</a:t>
            </a: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2</a:t>
            </a:fld>
            <a:endParaRPr lang="en-US"/>
          </a:p>
        </p:txBody>
      </p:sp>
    </p:spTree>
    <p:extLst>
      <p:ext uri="{BB962C8B-B14F-4D97-AF65-F5344CB8AC3E}">
        <p14:creationId xmlns:p14="http://schemas.microsoft.com/office/powerpoint/2010/main" val="3888872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correct?</a:t>
            </a:r>
          </a:p>
          <a:p>
            <a:endParaRPr lang="en-US" dirty="0"/>
          </a:p>
          <a:p>
            <a:r>
              <a:rPr lang="en-US" dirty="0"/>
              <a:t>Proficiency talking point:</a:t>
            </a:r>
          </a:p>
          <a:p>
            <a:r>
              <a:rPr lang="en-US" dirty="0"/>
              <a:t>Technologies, languages, tools, and algorithms used throughout the project</a:t>
            </a:r>
          </a:p>
        </p:txBody>
      </p:sp>
      <p:sp>
        <p:nvSpPr>
          <p:cNvPr id="4" name="Slide Number Placeholder 3"/>
          <p:cNvSpPr>
            <a:spLocks noGrp="1"/>
          </p:cNvSpPr>
          <p:nvPr>
            <p:ph type="sldNum" sz="quarter" idx="5"/>
          </p:nvPr>
        </p:nvSpPr>
        <p:spPr/>
        <p:txBody>
          <a:bodyPr/>
          <a:lstStyle/>
          <a:p>
            <a:fld id="{F1EDF028-C478-D54F-8C7A-7C1AEC1E09D8}" type="slidenum">
              <a:rPr lang="en-US" smtClean="0"/>
              <a:t>3</a:t>
            </a:fld>
            <a:endParaRPr lang="en-US"/>
          </a:p>
        </p:txBody>
      </p:sp>
    </p:spTree>
    <p:extLst>
      <p:ext uri="{BB962C8B-B14F-4D97-AF65-F5344CB8AC3E}">
        <p14:creationId xmlns:p14="http://schemas.microsoft.com/office/powerpoint/2010/main" val="366063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better pictures – the larger pick is from the README but is not exactly the same as the original. I can’t find Step 1 in the code to re-paste. –Holly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Proficiency talking point:</a:t>
            </a:r>
          </a:p>
          <a:p>
            <a:r>
              <a:rPr lang="en-US" dirty="0"/>
              <a:t>Description of the analysis phase of the project</a:t>
            </a:r>
          </a:p>
        </p:txBody>
      </p:sp>
      <p:sp>
        <p:nvSpPr>
          <p:cNvPr id="4" name="Slide Number Placeholder 3"/>
          <p:cNvSpPr>
            <a:spLocks noGrp="1"/>
          </p:cNvSpPr>
          <p:nvPr>
            <p:ph type="sldNum" sz="quarter" idx="5"/>
          </p:nvPr>
        </p:nvSpPr>
        <p:spPr/>
        <p:txBody>
          <a:bodyPr/>
          <a:lstStyle/>
          <a:p>
            <a:fld id="{F1EDF028-C478-D54F-8C7A-7C1AEC1E09D8}" type="slidenum">
              <a:rPr lang="en-US" smtClean="0"/>
              <a:t>5</a:t>
            </a:fld>
            <a:endParaRPr lang="en-US"/>
          </a:p>
        </p:txBody>
      </p:sp>
    </p:spTree>
    <p:extLst>
      <p:ext uri="{BB962C8B-B14F-4D97-AF65-F5344CB8AC3E}">
        <p14:creationId xmlns:p14="http://schemas.microsoft.com/office/powerpoint/2010/main" val="3740939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8</a:t>
            </a:fld>
            <a:endParaRPr lang="en-US"/>
          </a:p>
        </p:txBody>
      </p:sp>
    </p:spTree>
    <p:extLst>
      <p:ext uri="{BB962C8B-B14F-4D97-AF65-F5344CB8AC3E}">
        <p14:creationId xmlns:p14="http://schemas.microsoft.com/office/powerpoint/2010/main" val="1592553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9A19-F2D3-4561-88B4-2C5677736643}"/>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75A361C-703F-4774-2015-510191026EA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C32A83C-6DB7-B8AD-1D1B-F3DB228DE8EA}"/>
              </a:ext>
            </a:extLst>
          </p:cNvPr>
          <p:cNvSpPr>
            <a:spLocks noGrp="1"/>
          </p:cNvSpPr>
          <p:nvPr>
            <p:ph type="dt" sz="half" idx="10"/>
          </p:nvPr>
        </p:nvSpPr>
        <p:spPr/>
        <p:txBody>
          <a:bodyPr/>
          <a:lstStyle/>
          <a:p>
            <a:fld id="{519A4E33-8BBF-DF4B-98AF-AD494D9A9966}" type="datetime1">
              <a:rPr lang="en-US" smtClean="0"/>
              <a:t>8/1/22</a:t>
            </a:fld>
            <a:endParaRPr lang="en-US"/>
          </a:p>
        </p:txBody>
      </p:sp>
      <p:sp>
        <p:nvSpPr>
          <p:cNvPr id="5" name="Footer Placeholder 4">
            <a:extLst>
              <a:ext uri="{FF2B5EF4-FFF2-40B4-BE49-F238E27FC236}">
                <a16:creationId xmlns:a16="http://schemas.microsoft.com/office/drawing/2014/main" id="{15F6EA27-B063-0C43-CFE9-08BD23A35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092657-1CF3-8A18-EF0D-FE29817F871D}"/>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474045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2BF4-BD12-4266-7FF5-E78A22F9F4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4A8766-767E-43DE-F255-2FD0F725EC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47A1F-2F91-E19A-3888-695E128F09FA}"/>
              </a:ext>
            </a:extLst>
          </p:cNvPr>
          <p:cNvSpPr>
            <a:spLocks noGrp="1"/>
          </p:cNvSpPr>
          <p:nvPr>
            <p:ph type="dt" sz="half" idx="10"/>
          </p:nvPr>
        </p:nvSpPr>
        <p:spPr/>
        <p:txBody>
          <a:bodyPr/>
          <a:lstStyle/>
          <a:p>
            <a:fld id="{F323443D-B1F1-D344-916C-7FF99E60976B}" type="datetime1">
              <a:rPr lang="en-US" smtClean="0"/>
              <a:t>8/1/22</a:t>
            </a:fld>
            <a:endParaRPr lang="en-US"/>
          </a:p>
        </p:txBody>
      </p:sp>
      <p:sp>
        <p:nvSpPr>
          <p:cNvPr id="5" name="Footer Placeholder 4">
            <a:extLst>
              <a:ext uri="{FF2B5EF4-FFF2-40B4-BE49-F238E27FC236}">
                <a16:creationId xmlns:a16="http://schemas.microsoft.com/office/drawing/2014/main" id="{5CE98B30-1798-F647-32E2-8DF014F72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8A6E4B-F49F-04F3-4AFF-CE9FFF8CD7C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4290328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127255-53AD-959E-2D57-DC0B016F7B1F}"/>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99F662-6157-FFEE-71A9-962A760B57F6}"/>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2E5362-E955-E849-742A-9BD116E90C55}"/>
              </a:ext>
            </a:extLst>
          </p:cNvPr>
          <p:cNvSpPr>
            <a:spLocks noGrp="1"/>
          </p:cNvSpPr>
          <p:nvPr>
            <p:ph type="dt" sz="half" idx="10"/>
          </p:nvPr>
        </p:nvSpPr>
        <p:spPr/>
        <p:txBody>
          <a:bodyPr/>
          <a:lstStyle/>
          <a:p>
            <a:fld id="{3E1D448B-D5E6-3344-AD40-414CA3FF713F}" type="datetime1">
              <a:rPr lang="en-US" smtClean="0"/>
              <a:t>8/1/22</a:t>
            </a:fld>
            <a:endParaRPr lang="en-US"/>
          </a:p>
        </p:txBody>
      </p:sp>
      <p:sp>
        <p:nvSpPr>
          <p:cNvPr id="5" name="Footer Placeholder 4">
            <a:extLst>
              <a:ext uri="{FF2B5EF4-FFF2-40B4-BE49-F238E27FC236}">
                <a16:creationId xmlns:a16="http://schemas.microsoft.com/office/drawing/2014/main" id="{277082CF-AB52-1E30-A395-FE9CD1E9F5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2B9642-6852-A0A8-B4D3-1C8E49232F93}"/>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741554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A75F1-BBBA-C456-987A-4EEED53701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ADAA27-6F57-2CB6-C9EE-E2678E1566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44F0D-718B-F94D-FBAC-24AC45CCE7AF}"/>
              </a:ext>
            </a:extLst>
          </p:cNvPr>
          <p:cNvSpPr>
            <a:spLocks noGrp="1"/>
          </p:cNvSpPr>
          <p:nvPr>
            <p:ph type="dt" sz="half" idx="10"/>
          </p:nvPr>
        </p:nvSpPr>
        <p:spPr/>
        <p:txBody>
          <a:bodyPr/>
          <a:lstStyle/>
          <a:p>
            <a:fld id="{33AA6546-60F8-B44C-BBBE-FA068E71FA45}" type="datetime1">
              <a:rPr lang="en-US" smtClean="0"/>
              <a:t>8/1/22</a:t>
            </a:fld>
            <a:endParaRPr lang="en-US"/>
          </a:p>
        </p:txBody>
      </p:sp>
      <p:sp>
        <p:nvSpPr>
          <p:cNvPr id="5" name="Footer Placeholder 4">
            <a:extLst>
              <a:ext uri="{FF2B5EF4-FFF2-40B4-BE49-F238E27FC236}">
                <a16:creationId xmlns:a16="http://schemas.microsoft.com/office/drawing/2014/main" id="{B8A8F048-7CB8-5B27-AD65-26404E9C7E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91986-A529-E3CE-5E3E-82D15597EB29}"/>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135699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91FD-2F8E-6956-2EFC-184907BA682D}"/>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1B8192C-79AA-0CC4-8FE4-875EA444339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22E6FB-47F6-41A2-8732-5B34BAF6C682}"/>
              </a:ext>
            </a:extLst>
          </p:cNvPr>
          <p:cNvSpPr>
            <a:spLocks noGrp="1"/>
          </p:cNvSpPr>
          <p:nvPr>
            <p:ph type="dt" sz="half" idx="10"/>
          </p:nvPr>
        </p:nvSpPr>
        <p:spPr/>
        <p:txBody>
          <a:bodyPr/>
          <a:lstStyle/>
          <a:p>
            <a:fld id="{A762E97E-0FF4-5445-9462-0C188C902C69}" type="datetime1">
              <a:rPr lang="en-US" smtClean="0"/>
              <a:t>8/1/22</a:t>
            </a:fld>
            <a:endParaRPr lang="en-US"/>
          </a:p>
        </p:txBody>
      </p:sp>
      <p:sp>
        <p:nvSpPr>
          <p:cNvPr id="5" name="Footer Placeholder 4">
            <a:extLst>
              <a:ext uri="{FF2B5EF4-FFF2-40B4-BE49-F238E27FC236}">
                <a16:creationId xmlns:a16="http://schemas.microsoft.com/office/drawing/2014/main" id="{26F435E7-4847-6EAD-9370-02CABD02E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5A179-9ACC-E037-19CF-4DE59FD7035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451030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AFEA-194E-6317-687D-326B140D1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5D5493-B5D7-2213-4C19-FD7CCBD357FC}"/>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F7D77E-C3C5-9A58-185E-98CB9BF56771}"/>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71A845-3BC4-86BE-02E2-56012FB9EC3F}"/>
              </a:ext>
            </a:extLst>
          </p:cNvPr>
          <p:cNvSpPr>
            <a:spLocks noGrp="1"/>
          </p:cNvSpPr>
          <p:nvPr>
            <p:ph type="dt" sz="half" idx="10"/>
          </p:nvPr>
        </p:nvSpPr>
        <p:spPr/>
        <p:txBody>
          <a:bodyPr/>
          <a:lstStyle/>
          <a:p>
            <a:fld id="{ACA2F01C-9E2E-944F-9AB5-715EF3AAA344}" type="datetime1">
              <a:rPr lang="en-US" smtClean="0"/>
              <a:t>8/1/22</a:t>
            </a:fld>
            <a:endParaRPr lang="en-US"/>
          </a:p>
        </p:txBody>
      </p:sp>
      <p:sp>
        <p:nvSpPr>
          <p:cNvPr id="6" name="Footer Placeholder 5">
            <a:extLst>
              <a:ext uri="{FF2B5EF4-FFF2-40B4-BE49-F238E27FC236}">
                <a16:creationId xmlns:a16="http://schemas.microsoft.com/office/drawing/2014/main" id="{ED1E67A9-F959-820F-C30D-E30C7D546C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EB4936-45DF-F077-932E-052665B4F5CE}"/>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265149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BF40-F8CE-7EBF-FF33-6284A23EAE4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2548B-A282-4F75-CB15-B81CD108A5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1A0203B-A0FB-5121-0EAE-82C8AC99EAE2}"/>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F285E5-A3F5-8563-495B-50C662C8458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F8CEE82-1A07-6864-47D3-8136B3C4F35E}"/>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B052D9-BC4B-72E5-D7B5-79FDC18AF88F}"/>
              </a:ext>
            </a:extLst>
          </p:cNvPr>
          <p:cNvSpPr>
            <a:spLocks noGrp="1"/>
          </p:cNvSpPr>
          <p:nvPr>
            <p:ph type="dt" sz="half" idx="10"/>
          </p:nvPr>
        </p:nvSpPr>
        <p:spPr/>
        <p:txBody>
          <a:bodyPr/>
          <a:lstStyle/>
          <a:p>
            <a:fld id="{6A856B55-69E8-1040-BD03-91188FAF78B9}" type="datetime1">
              <a:rPr lang="en-US" smtClean="0"/>
              <a:t>8/1/22</a:t>
            </a:fld>
            <a:endParaRPr lang="en-US"/>
          </a:p>
        </p:txBody>
      </p:sp>
      <p:sp>
        <p:nvSpPr>
          <p:cNvPr id="8" name="Footer Placeholder 7">
            <a:extLst>
              <a:ext uri="{FF2B5EF4-FFF2-40B4-BE49-F238E27FC236}">
                <a16:creationId xmlns:a16="http://schemas.microsoft.com/office/drawing/2014/main" id="{0303B673-243F-CCD9-8DEB-7053746F9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808928-88E8-E45A-B8B7-D43AC1A51DAC}"/>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835853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CAD7A-10E3-05AC-C875-7B6CDA6C68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9156C3-7DF2-5781-95D7-8D3AE2E0E09C}"/>
              </a:ext>
            </a:extLst>
          </p:cNvPr>
          <p:cNvSpPr>
            <a:spLocks noGrp="1"/>
          </p:cNvSpPr>
          <p:nvPr>
            <p:ph type="dt" sz="half" idx="10"/>
          </p:nvPr>
        </p:nvSpPr>
        <p:spPr/>
        <p:txBody>
          <a:bodyPr/>
          <a:lstStyle/>
          <a:p>
            <a:fld id="{26A76D86-7F9B-6B4C-BD7D-EDB4BAC2C4B8}" type="datetime1">
              <a:rPr lang="en-US" smtClean="0"/>
              <a:t>8/1/22</a:t>
            </a:fld>
            <a:endParaRPr lang="en-US"/>
          </a:p>
        </p:txBody>
      </p:sp>
      <p:sp>
        <p:nvSpPr>
          <p:cNvPr id="4" name="Footer Placeholder 3">
            <a:extLst>
              <a:ext uri="{FF2B5EF4-FFF2-40B4-BE49-F238E27FC236}">
                <a16:creationId xmlns:a16="http://schemas.microsoft.com/office/drawing/2014/main" id="{DAD70B6F-A5A5-0225-69E1-EA5F96E29D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E5143E-137B-1480-E15B-13392DD68019}"/>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286132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EE4868-E868-E3C7-6D28-0E7D8F017857}"/>
              </a:ext>
            </a:extLst>
          </p:cNvPr>
          <p:cNvSpPr>
            <a:spLocks noGrp="1"/>
          </p:cNvSpPr>
          <p:nvPr>
            <p:ph type="dt" sz="half" idx="10"/>
          </p:nvPr>
        </p:nvSpPr>
        <p:spPr/>
        <p:txBody>
          <a:bodyPr/>
          <a:lstStyle/>
          <a:p>
            <a:fld id="{475A22E9-5DA8-6C4F-8032-96CD493855F7}" type="datetime1">
              <a:rPr lang="en-US" smtClean="0"/>
              <a:t>8/1/22</a:t>
            </a:fld>
            <a:endParaRPr lang="en-US"/>
          </a:p>
        </p:txBody>
      </p:sp>
      <p:sp>
        <p:nvSpPr>
          <p:cNvPr id="3" name="Footer Placeholder 2">
            <a:extLst>
              <a:ext uri="{FF2B5EF4-FFF2-40B4-BE49-F238E27FC236}">
                <a16:creationId xmlns:a16="http://schemas.microsoft.com/office/drawing/2014/main" id="{3CD15013-4E71-8CFA-1A01-005E09588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31E57C-77EB-D38E-CA95-CC32E412FE8B}"/>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415272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388D-3F07-2D9A-596D-38ADB3499B1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1B73E14-962D-47AE-D2E6-DC8B5D27E9E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ABEB59-4564-6303-75DB-C95859F1893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86B59F-4115-C2A5-B4BB-F21BE9F833C8}"/>
              </a:ext>
            </a:extLst>
          </p:cNvPr>
          <p:cNvSpPr>
            <a:spLocks noGrp="1"/>
          </p:cNvSpPr>
          <p:nvPr>
            <p:ph type="dt" sz="half" idx="10"/>
          </p:nvPr>
        </p:nvSpPr>
        <p:spPr/>
        <p:txBody>
          <a:bodyPr/>
          <a:lstStyle/>
          <a:p>
            <a:fld id="{2316B34C-793A-F945-8743-A14177D24BAB}" type="datetime1">
              <a:rPr lang="en-US" smtClean="0"/>
              <a:t>8/1/22</a:t>
            </a:fld>
            <a:endParaRPr lang="en-US"/>
          </a:p>
        </p:txBody>
      </p:sp>
      <p:sp>
        <p:nvSpPr>
          <p:cNvPr id="6" name="Footer Placeholder 5">
            <a:extLst>
              <a:ext uri="{FF2B5EF4-FFF2-40B4-BE49-F238E27FC236}">
                <a16:creationId xmlns:a16="http://schemas.microsoft.com/office/drawing/2014/main" id="{92C4D7EE-576F-32F9-5131-17E6E30E27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AB9038-88D6-F43D-9D92-301D3A94C6F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244993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CA080-B932-6F91-574A-504F258E42A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7DDE918-90D4-33BE-8B4D-2A6DA716DB5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875E178-8709-FB33-D6F9-F91D62A4283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7D9649-F2D3-2221-0E38-62D44FE3D1C8}"/>
              </a:ext>
            </a:extLst>
          </p:cNvPr>
          <p:cNvSpPr>
            <a:spLocks noGrp="1"/>
          </p:cNvSpPr>
          <p:nvPr>
            <p:ph type="dt" sz="half" idx="10"/>
          </p:nvPr>
        </p:nvSpPr>
        <p:spPr/>
        <p:txBody>
          <a:bodyPr/>
          <a:lstStyle/>
          <a:p>
            <a:fld id="{4736F483-F0D0-DF4F-9C32-F6D4BA66F8BC}" type="datetime1">
              <a:rPr lang="en-US" smtClean="0"/>
              <a:t>8/1/22</a:t>
            </a:fld>
            <a:endParaRPr lang="en-US"/>
          </a:p>
        </p:txBody>
      </p:sp>
      <p:sp>
        <p:nvSpPr>
          <p:cNvPr id="6" name="Footer Placeholder 5">
            <a:extLst>
              <a:ext uri="{FF2B5EF4-FFF2-40B4-BE49-F238E27FC236}">
                <a16:creationId xmlns:a16="http://schemas.microsoft.com/office/drawing/2014/main" id="{1DB0BDC7-8659-6263-1A1F-6C18F7EDB8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FEA95-627D-7FD1-6815-BE351B98E164}"/>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893186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4954D-E26F-F92B-2667-15DC82B02B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6FF4EA-56C0-B826-2F99-55E6841B949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D115E-3BE8-9D7D-E431-46C7A1E49F6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C0A2ADA-80EC-F647-BBFC-22160969BD3A}" type="datetime1">
              <a:rPr lang="en-US" smtClean="0"/>
              <a:t>8/1/22</a:t>
            </a:fld>
            <a:endParaRPr lang="en-US"/>
          </a:p>
        </p:txBody>
      </p:sp>
      <p:sp>
        <p:nvSpPr>
          <p:cNvPr id="5" name="Footer Placeholder 4">
            <a:extLst>
              <a:ext uri="{FF2B5EF4-FFF2-40B4-BE49-F238E27FC236}">
                <a16:creationId xmlns:a16="http://schemas.microsoft.com/office/drawing/2014/main" id="{BA6D4E82-7642-A2E5-E086-E96FEEC9044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44124A-8981-FFEB-A495-5BFFA52288E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67FF95B-D60B-0943-B0BD-FEF5C60E1E4D}" type="slidenum">
              <a:rPr lang="en-US" smtClean="0"/>
              <a:t>‹#›</a:t>
            </a:fld>
            <a:endParaRPr lang="en-US"/>
          </a:p>
        </p:txBody>
      </p:sp>
    </p:spTree>
    <p:extLst>
      <p:ext uri="{BB962C8B-B14F-4D97-AF65-F5344CB8AC3E}">
        <p14:creationId xmlns:p14="http://schemas.microsoft.com/office/powerpoint/2010/main" val="92118625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65842-ABAB-C0C1-1E07-3BB723CF7621}"/>
              </a:ext>
            </a:extLst>
          </p:cNvPr>
          <p:cNvSpPr>
            <a:spLocks noGrp="1"/>
          </p:cNvSpPr>
          <p:nvPr>
            <p:ph type="title"/>
          </p:nvPr>
        </p:nvSpPr>
        <p:spPr>
          <a:xfrm>
            <a:off x="224613" y="501649"/>
            <a:ext cx="7886700" cy="679499"/>
          </a:xfrm>
        </p:spPr>
        <p:txBody>
          <a:bodyPr>
            <a:normAutofit fontScale="90000"/>
          </a:bodyPr>
          <a:lstStyle/>
          <a:p>
            <a:br>
              <a:rPr lang="en-US" dirty="0">
                <a:latin typeface="Univers" panose="020B0503020202020204" pitchFamily="34" charset="0"/>
                <a:ea typeface="Apple Color Emoji" pitchFamily="2" charset="0"/>
                <a:cs typeface="Al Nile" pitchFamily="2" charset="-78"/>
              </a:rPr>
            </a:br>
            <a:r>
              <a:rPr lang="en-US" dirty="0">
                <a:latin typeface="Univers" panose="020B0503020202020204" pitchFamily="34" charset="0"/>
                <a:ea typeface="Apple Color Emoji" pitchFamily="2" charset="0"/>
                <a:cs typeface="Al Nile" pitchFamily="2" charset="-78"/>
              </a:rPr>
              <a:t>Predicting Polestar Success</a:t>
            </a:r>
            <a:br>
              <a:rPr lang="en-US" b="1" dirty="0">
                <a:latin typeface="Avenir" panose="02000503020000020003" pitchFamily="2" charset="0"/>
                <a:ea typeface="Apple Color Emoji" pitchFamily="2" charset="0"/>
                <a:cs typeface="Al Nile" pitchFamily="2" charset="-78"/>
              </a:rPr>
            </a:br>
            <a:endParaRPr lang="en-US" dirty="0"/>
          </a:p>
        </p:txBody>
      </p:sp>
      <p:pic>
        <p:nvPicPr>
          <p:cNvPr id="8" name="Content Placeholder 7">
            <a:extLst>
              <a:ext uri="{FF2B5EF4-FFF2-40B4-BE49-F238E27FC236}">
                <a16:creationId xmlns:a16="http://schemas.microsoft.com/office/drawing/2014/main" id="{BE7AE23D-A8D2-CAF1-4869-CF3A16DFE5A1}"/>
              </a:ext>
            </a:extLst>
          </p:cNvPr>
          <p:cNvPicPr>
            <a:picLocks noGrp="1" noChangeAspect="1"/>
          </p:cNvPicPr>
          <p:nvPr>
            <p:ph idx="1"/>
          </p:nvPr>
        </p:nvPicPr>
        <p:blipFill>
          <a:blip r:embed="rId3"/>
          <a:stretch>
            <a:fillRect/>
          </a:stretch>
        </p:blipFill>
        <p:spPr>
          <a:xfrm>
            <a:off x="314325" y="1122878"/>
            <a:ext cx="8515350" cy="4160017"/>
          </a:xfrm>
          <a:prstGeom prst="rect">
            <a:avLst/>
          </a:prstGeom>
          <a:solidFill>
            <a:schemeClr val="accent1">
              <a:lumMod val="20000"/>
              <a:lumOff val="80000"/>
            </a:schemeClr>
          </a:solidFill>
        </p:spPr>
      </p:pic>
      <p:sp>
        <p:nvSpPr>
          <p:cNvPr id="4" name="Slide Number Placeholder 3">
            <a:extLst>
              <a:ext uri="{FF2B5EF4-FFF2-40B4-BE49-F238E27FC236}">
                <a16:creationId xmlns:a16="http://schemas.microsoft.com/office/drawing/2014/main" id="{23AEB046-3B36-165D-C32F-602D8803ED6E}"/>
              </a:ext>
            </a:extLst>
          </p:cNvPr>
          <p:cNvSpPr>
            <a:spLocks noGrp="1"/>
          </p:cNvSpPr>
          <p:nvPr>
            <p:ph type="sldNum" sz="quarter" idx="12"/>
          </p:nvPr>
        </p:nvSpPr>
        <p:spPr/>
        <p:txBody>
          <a:bodyPr/>
          <a:lstStyle/>
          <a:p>
            <a:fld id="{167FF95B-D60B-0943-B0BD-FEF5C60E1E4D}" type="slidenum">
              <a:rPr lang="en-US" smtClean="0"/>
              <a:t>1</a:t>
            </a:fld>
            <a:endParaRPr lang="en-US"/>
          </a:p>
        </p:txBody>
      </p:sp>
      <p:sp>
        <p:nvSpPr>
          <p:cNvPr id="9" name="TextBox 8">
            <a:extLst>
              <a:ext uri="{FF2B5EF4-FFF2-40B4-BE49-F238E27FC236}">
                <a16:creationId xmlns:a16="http://schemas.microsoft.com/office/drawing/2014/main" id="{BAEFA4CE-91D9-D77A-41BB-3363BFE02F3E}"/>
              </a:ext>
            </a:extLst>
          </p:cNvPr>
          <p:cNvSpPr txBox="1"/>
          <p:nvPr/>
        </p:nvSpPr>
        <p:spPr>
          <a:xfrm>
            <a:off x="494122" y="5402244"/>
            <a:ext cx="8155755" cy="954107"/>
          </a:xfrm>
          <a:prstGeom prst="rect">
            <a:avLst/>
          </a:prstGeom>
          <a:noFill/>
        </p:spPr>
        <p:txBody>
          <a:bodyPr wrap="square" rtlCol="0">
            <a:spAutoFit/>
          </a:bodyPr>
          <a:lstStyle/>
          <a:p>
            <a:pPr algn="ctr"/>
            <a:r>
              <a:rPr lang="en-US" sz="2800" dirty="0">
                <a:latin typeface="Univers" panose="020B0503020202020204" pitchFamily="34" charset="0"/>
                <a:ea typeface="Apple Color Emoji" pitchFamily="2" charset="0"/>
                <a:cs typeface="Al Nile" pitchFamily="2" charset="-78"/>
              </a:rPr>
              <a:t>Using data analysis of </a:t>
            </a:r>
            <a:r>
              <a:rPr lang="en-US" sz="2800" dirty="0">
                <a:latin typeface="TESLA" pitchFamily="2" charset="77"/>
                <a:ea typeface="Apple Color Emoji" pitchFamily="2" charset="0"/>
                <a:cs typeface="Al Nile" pitchFamily="2" charset="-78"/>
              </a:rPr>
              <a:t>TESLA</a:t>
            </a:r>
            <a:r>
              <a:rPr lang="en-US" sz="2800" dirty="0">
                <a:latin typeface="Univers" panose="020B0503020202020204" pitchFamily="34" charset="0"/>
                <a:ea typeface="Apple Color Emoji" pitchFamily="2" charset="0"/>
                <a:cs typeface="Al Nile" pitchFamily="2" charset="-78"/>
              </a:rPr>
              <a:t> stock </a:t>
            </a:r>
          </a:p>
          <a:p>
            <a:pPr algn="ctr"/>
            <a:r>
              <a:rPr lang="en-US" sz="2800" dirty="0">
                <a:latin typeface="Univers" panose="020B0503020202020204" pitchFamily="34" charset="0"/>
                <a:ea typeface="Apple Color Emoji" pitchFamily="2" charset="0"/>
                <a:cs typeface="Al Nile" pitchFamily="2" charset="-78"/>
              </a:rPr>
              <a:t>to determine Polestar success</a:t>
            </a:r>
          </a:p>
        </p:txBody>
      </p:sp>
    </p:spTree>
    <p:extLst>
      <p:ext uri="{BB962C8B-B14F-4D97-AF65-F5344CB8AC3E}">
        <p14:creationId xmlns:p14="http://schemas.microsoft.com/office/powerpoint/2010/main" val="127067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10</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61641"/>
            <a:ext cx="9144000" cy="507831"/>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000" b="1" dirty="0">
                <a:latin typeface="Univers" panose="020B0503020202020204" pitchFamily="34" charset="0"/>
                <a:ea typeface="+mn-ea"/>
                <a:cs typeface="+mn-cs"/>
              </a:rPr>
              <a:t>What the team would have done differently</a:t>
            </a:r>
          </a:p>
        </p:txBody>
      </p:sp>
      <p:sp>
        <p:nvSpPr>
          <p:cNvPr id="6" name="TextBox 5">
            <a:extLst>
              <a:ext uri="{FF2B5EF4-FFF2-40B4-BE49-F238E27FC236}">
                <a16:creationId xmlns:a16="http://schemas.microsoft.com/office/drawing/2014/main" id="{D88DDA80-DD92-9BD6-3771-EBF142762708}"/>
              </a:ext>
            </a:extLst>
          </p:cNvPr>
          <p:cNvSpPr txBox="1"/>
          <p:nvPr/>
        </p:nvSpPr>
        <p:spPr>
          <a:xfrm>
            <a:off x="874359" y="1302149"/>
            <a:ext cx="7783258"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As you saw, linear regression and random forest classifier resulted in a lower accuracy than desired.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recommend using long short-term memory (LSTM) and rerun the model given its ability to remember sequential data which is good to use with stock prediction.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would also recommend using AutoRegressive Integrated Moving Average (ARIMA) since this method accounts for stochastic (unpredictable) data like stock market prices.</a:t>
            </a:r>
          </a:p>
        </p:txBody>
      </p:sp>
    </p:spTree>
    <p:extLst>
      <p:ext uri="{BB962C8B-B14F-4D97-AF65-F5344CB8AC3E}">
        <p14:creationId xmlns:p14="http://schemas.microsoft.com/office/powerpoint/2010/main" val="1543610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11</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Questions &amp; Answers</a:t>
            </a:r>
          </a:p>
        </p:txBody>
      </p:sp>
      <p:pic>
        <p:nvPicPr>
          <p:cNvPr id="7" name="Picture 6">
            <a:extLst>
              <a:ext uri="{FF2B5EF4-FFF2-40B4-BE49-F238E27FC236}">
                <a16:creationId xmlns:a16="http://schemas.microsoft.com/office/drawing/2014/main" id="{7AFED00A-F84E-0C64-39BB-26CF8F072A94}"/>
              </a:ext>
            </a:extLst>
          </p:cNvPr>
          <p:cNvPicPr>
            <a:picLocks noChangeAspect="1"/>
          </p:cNvPicPr>
          <p:nvPr/>
        </p:nvPicPr>
        <p:blipFill>
          <a:blip r:embed="rId2"/>
          <a:stretch>
            <a:fillRect/>
          </a:stretch>
        </p:blipFill>
        <p:spPr>
          <a:xfrm>
            <a:off x="857892" y="1088463"/>
            <a:ext cx="7428216" cy="5258589"/>
          </a:xfrm>
          <a:prstGeom prst="rect">
            <a:avLst/>
          </a:prstGeom>
        </p:spPr>
      </p:pic>
    </p:spTree>
    <p:extLst>
      <p:ext uri="{BB962C8B-B14F-4D97-AF65-F5344CB8AC3E}">
        <p14:creationId xmlns:p14="http://schemas.microsoft.com/office/powerpoint/2010/main" val="1826456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0FD03E-EBA3-B78E-98A6-73C96D53D003}"/>
              </a:ext>
            </a:extLst>
          </p:cNvPr>
          <p:cNvSpPr/>
          <p:nvPr/>
        </p:nvSpPr>
        <p:spPr>
          <a:xfrm>
            <a:off x="5045239" y="19900"/>
            <a:ext cx="4099215"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25FB42-B57F-06EC-125A-3FCEA297E255}"/>
              </a:ext>
            </a:extLst>
          </p:cNvPr>
          <p:cNvPicPr>
            <a:picLocks noChangeAspect="1"/>
          </p:cNvPicPr>
          <p:nvPr/>
        </p:nvPicPr>
        <p:blipFill>
          <a:blip r:embed="rId3"/>
          <a:stretch>
            <a:fillRect/>
          </a:stretch>
        </p:blipFill>
        <p:spPr>
          <a:xfrm>
            <a:off x="7452071" y="2134583"/>
            <a:ext cx="1389408" cy="1423462"/>
          </a:xfrm>
          <a:prstGeom prst="rect">
            <a:avLst/>
          </a:prstGeom>
        </p:spPr>
      </p:pic>
      <p:sp>
        <p:nvSpPr>
          <p:cNvPr id="2" name="Slide Number Placeholder 1">
            <a:extLst>
              <a:ext uri="{FF2B5EF4-FFF2-40B4-BE49-F238E27FC236}">
                <a16:creationId xmlns:a16="http://schemas.microsoft.com/office/drawing/2014/main" id="{86A9D35A-1583-2314-D687-237D574CBC28}"/>
              </a:ext>
            </a:extLst>
          </p:cNvPr>
          <p:cNvSpPr>
            <a:spLocks noGrp="1"/>
          </p:cNvSpPr>
          <p:nvPr>
            <p:ph type="sldNum" sz="quarter" idx="12"/>
          </p:nvPr>
        </p:nvSpPr>
        <p:spPr/>
        <p:txBody>
          <a:bodyPr/>
          <a:lstStyle/>
          <a:p>
            <a:fld id="{167FF95B-D60B-0943-B0BD-FEF5C60E1E4D}" type="slidenum">
              <a:rPr lang="en-US" smtClean="0"/>
              <a:t>2</a:t>
            </a:fld>
            <a:endParaRPr lang="en-US"/>
          </a:p>
        </p:txBody>
      </p:sp>
      <p:sp>
        <p:nvSpPr>
          <p:cNvPr id="3" name="TextBox 2">
            <a:extLst>
              <a:ext uri="{FF2B5EF4-FFF2-40B4-BE49-F238E27FC236}">
                <a16:creationId xmlns:a16="http://schemas.microsoft.com/office/drawing/2014/main" id="{7BBA6A07-1B32-1EB4-EA15-DAE10A818554}"/>
              </a:ext>
            </a:extLst>
          </p:cNvPr>
          <p:cNvSpPr txBox="1"/>
          <p:nvPr/>
        </p:nvSpPr>
        <p:spPr>
          <a:xfrm>
            <a:off x="284259" y="315464"/>
            <a:ext cx="4631719" cy="584775"/>
          </a:xfrm>
          <a:prstGeom prst="rect">
            <a:avLst/>
          </a:prstGeom>
          <a:noFill/>
          <a:ln>
            <a:noFill/>
          </a:ln>
        </p:spPr>
        <p:txBody>
          <a:bodyPr wrap="square" rtlCol="0">
            <a:spAutoFit/>
          </a:bodyPr>
          <a:lstStyle/>
          <a:p>
            <a:pPr algn="ctr"/>
            <a:r>
              <a:rPr lang="en-US" sz="3200" b="1" dirty="0">
                <a:latin typeface="Univers" panose="020B0503020202020204" pitchFamily="34" charset="0"/>
              </a:rPr>
              <a:t>Overview</a:t>
            </a:r>
          </a:p>
        </p:txBody>
      </p:sp>
      <p:sp>
        <p:nvSpPr>
          <p:cNvPr id="5" name="TextBox 4">
            <a:extLst>
              <a:ext uri="{FF2B5EF4-FFF2-40B4-BE49-F238E27FC236}">
                <a16:creationId xmlns:a16="http://schemas.microsoft.com/office/drawing/2014/main" id="{F05099B6-C6B8-6A69-A00A-556750BB4EFA}"/>
              </a:ext>
            </a:extLst>
          </p:cNvPr>
          <p:cNvSpPr txBox="1"/>
          <p:nvPr/>
        </p:nvSpPr>
        <p:spPr>
          <a:xfrm>
            <a:off x="387444" y="4885958"/>
            <a:ext cx="2918190" cy="1554272"/>
          </a:xfrm>
          <a:prstGeom prst="rect">
            <a:avLst/>
          </a:prstGeom>
          <a:noFill/>
        </p:spPr>
        <p:txBody>
          <a:bodyPr wrap="square" rtlCol="0">
            <a:spAutoFit/>
          </a:bodyPr>
          <a:lstStyle/>
          <a:p>
            <a:r>
              <a:rPr lang="en-US" sz="2000" b="1" dirty="0">
                <a:latin typeface="Univers" panose="020B0503020202020204" pitchFamily="34" charset="0"/>
              </a:rPr>
              <a:t>Team</a:t>
            </a:r>
            <a:r>
              <a:rPr lang="en-US" sz="1600" b="1" dirty="0">
                <a:latin typeface="Univers" panose="020B0503020202020204" pitchFamily="34" charset="0"/>
              </a:rPr>
              <a:t>: </a:t>
            </a:r>
          </a:p>
          <a:p>
            <a:endParaRPr lang="en-US" sz="300" dirty="0">
              <a:latin typeface="Univers" panose="020B0503020202020204" pitchFamily="34" charset="0"/>
            </a:endParaRPr>
          </a:p>
          <a:p>
            <a:pPr marL="231775"/>
            <a:r>
              <a:rPr lang="en-US" dirty="0">
                <a:latin typeface="Univers" panose="020B0503020202020204" pitchFamily="34" charset="0"/>
              </a:rPr>
              <a:t>Tracey Fitzpatrick</a:t>
            </a:r>
          </a:p>
          <a:p>
            <a:pPr marL="231775"/>
            <a:r>
              <a:rPr lang="en-US" dirty="0">
                <a:latin typeface="Univers" panose="020B0503020202020204" pitchFamily="34" charset="0"/>
              </a:rPr>
              <a:t>Cheryl Farnsworth</a:t>
            </a:r>
          </a:p>
          <a:p>
            <a:pPr marL="231775"/>
            <a:r>
              <a:rPr lang="en-US" dirty="0">
                <a:latin typeface="Univers" panose="020B0503020202020204" pitchFamily="34" charset="0"/>
              </a:rPr>
              <a:t>Kelly Nichols</a:t>
            </a:r>
          </a:p>
          <a:p>
            <a:pPr marL="231775"/>
            <a:r>
              <a:rPr lang="en-US" dirty="0">
                <a:latin typeface="Univers" panose="020B0503020202020204" pitchFamily="34" charset="0"/>
              </a:rPr>
              <a:t>Holly Smith</a:t>
            </a:r>
          </a:p>
        </p:txBody>
      </p:sp>
      <p:sp>
        <p:nvSpPr>
          <p:cNvPr id="6" name="TextBox 5">
            <a:extLst>
              <a:ext uri="{FF2B5EF4-FFF2-40B4-BE49-F238E27FC236}">
                <a16:creationId xmlns:a16="http://schemas.microsoft.com/office/drawing/2014/main" id="{1A9CEDA2-D33A-CA0C-C707-DC0CABD86005}"/>
              </a:ext>
            </a:extLst>
          </p:cNvPr>
          <p:cNvSpPr txBox="1"/>
          <p:nvPr/>
        </p:nvSpPr>
        <p:spPr>
          <a:xfrm>
            <a:off x="432408" y="1050256"/>
            <a:ext cx="4558730" cy="1631216"/>
          </a:xfrm>
          <a:prstGeom prst="rect">
            <a:avLst/>
          </a:prstGeom>
          <a:noFill/>
        </p:spPr>
        <p:txBody>
          <a:bodyPr wrap="square" rtlCol="0">
            <a:spAutoFit/>
          </a:bodyPr>
          <a:lstStyle/>
          <a:p>
            <a:r>
              <a:rPr lang="en-US" sz="2000" b="1" dirty="0">
                <a:latin typeface="Univers" panose="020B0503020202020204" pitchFamily="34" charset="0"/>
              </a:rPr>
              <a:t>Purpose of Project: </a:t>
            </a:r>
          </a:p>
          <a:p>
            <a:pPr marL="295275" indent="-285750"/>
            <a:endParaRPr lang="en-US" sz="800" dirty="0">
              <a:latin typeface="Univers" panose="020B0503020202020204" pitchFamily="34" charset="0"/>
            </a:endParaRPr>
          </a:p>
          <a:p>
            <a:pPr marL="9525"/>
            <a:r>
              <a:rPr lang="en-US" dirty="0">
                <a:latin typeface="Univers" panose="020B0503020202020204" pitchFamily="34" charset="0"/>
              </a:rPr>
              <a:t>Determine whether past stock performance of electric vehicles can predict future stock performance of Polestar.</a:t>
            </a:r>
          </a:p>
        </p:txBody>
      </p:sp>
      <p:pic>
        <p:nvPicPr>
          <p:cNvPr id="14" name="Picture 13">
            <a:extLst>
              <a:ext uri="{FF2B5EF4-FFF2-40B4-BE49-F238E27FC236}">
                <a16:creationId xmlns:a16="http://schemas.microsoft.com/office/drawing/2014/main" id="{C106FFD2-6EBA-ED6B-E7A2-96A0AA942282}"/>
              </a:ext>
            </a:extLst>
          </p:cNvPr>
          <p:cNvPicPr>
            <a:picLocks noChangeAspect="1"/>
          </p:cNvPicPr>
          <p:nvPr/>
        </p:nvPicPr>
        <p:blipFill>
          <a:blip r:embed="rId4"/>
          <a:stretch>
            <a:fillRect/>
          </a:stretch>
        </p:blipFill>
        <p:spPr>
          <a:xfrm>
            <a:off x="7450604" y="3912087"/>
            <a:ext cx="1170187" cy="886661"/>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89DF2453-09F3-5C84-C81A-494F276D6B98}"/>
              </a:ext>
            </a:extLst>
          </p:cNvPr>
          <p:cNvSpPr txBox="1"/>
          <p:nvPr/>
        </p:nvSpPr>
        <p:spPr>
          <a:xfrm>
            <a:off x="411467" y="2809618"/>
            <a:ext cx="4894969" cy="2000548"/>
          </a:xfrm>
          <a:prstGeom prst="rect">
            <a:avLst/>
          </a:prstGeom>
          <a:noFill/>
        </p:spPr>
        <p:txBody>
          <a:bodyPr wrap="square" rtlCol="0">
            <a:spAutoFit/>
          </a:bodyPr>
          <a:lstStyle/>
          <a:p>
            <a:r>
              <a:rPr lang="en-US" sz="2000" b="1" dirty="0">
                <a:latin typeface="Univers" panose="020B0503020202020204" pitchFamily="34" charset="0"/>
              </a:rPr>
              <a:t>Questions to Answer:</a:t>
            </a:r>
          </a:p>
          <a:p>
            <a:endParaRPr lang="en-US" sz="800" dirty="0">
              <a:latin typeface="Univers" panose="020B0503020202020204" pitchFamily="34" charset="0"/>
            </a:endParaRPr>
          </a:p>
          <a:p>
            <a:pPr marL="285750" indent="-285750">
              <a:buFont typeface="Arial" panose="020B0604020202020204" pitchFamily="34" charset="0"/>
              <a:buChar char="•"/>
            </a:pPr>
            <a:r>
              <a:rPr lang="en-US" dirty="0">
                <a:latin typeface="Univers" panose="020B0503020202020204" pitchFamily="34" charset="0"/>
              </a:rPr>
              <a:t>Can historical stock prices from other electrical vehicles predict growth of Polestar?</a:t>
            </a:r>
          </a:p>
          <a:p>
            <a:pPr marL="285750" indent="-285750">
              <a:buFont typeface="Arial" panose="020B0604020202020204" pitchFamily="34" charset="0"/>
              <a:buChar char="•"/>
            </a:pPr>
            <a:endParaRPr lang="en-US" sz="600" dirty="0">
              <a:latin typeface="Univers" panose="020B0503020202020204" pitchFamily="34" charset="0"/>
            </a:endParaRPr>
          </a:p>
          <a:p>
            <a:pPr marL="285750" indent="-285750">
              <a:buFont typeface="Arial" panose="020B0604020202020204" pitchFamily="34" charset="0"/>
              <a:buChar char="•"/>
            </a:pPr>
            <a:r>
              <a:rPr lang="en-US" dirty="0">
                <a:latin typeface="Univers" panose="020B0503020202020204" pitchFamily="34" charset="0"/>
              </a:rPr>
              <a:t>How well suited is Polestar to be competitive in the market?</a:t>
            </a:r>
            <a:endParaRPr lang="en-US" sz="2000" dirty="0">
              <a:latin typeface="Univers" panose="020B0503020202020204" pitchFamily="34" charset="0"/>
            </a:endParaRPr>
          </a:p>
        </p:txBody>
      </p:sp>
      <p:pic>
        <p:nvPicPr>
          <p:cNvPr id="11" name="Picture 10">
            <a:extLst>
              <a:ext uri="{FF2B5EF4-FFF2-40B4-BE49-F238E27FC236}">
                <a16:creationId xmlns:a16="http://schemas.microsoft.com/office/drawing/2014/main" id="{0616A423-57CD-FBA5-ACBB-DEFD4AEF7A20}"/>
              </a:ext>
            </a:extLst>
          </p:cNvPr>
          <p:cNvPicPr>
            <a:picLocks noChangeAspect="1"/>
          </p:cNvPicPr>
          <p:nvPr/>
        </p:nvPicPr>
        <p:blipFill>
          <a:blip r:embed="rId5"/>
          <a:stretch>
            <a:fillRect/>
          </a:stretch>
        </p:blipFill>
        <p:spPr>
          <a:xfrm>
            <a:off x="5367167" y="297932"/>
            <a:ext cx="1374813" cy="1227182"/>
          </a:xfrm>
          <a:prstGeom prst="rect">
            <a:avLst/>
          </a:prstGeom>
          <a:ln>
            <a:solidFill>
              <a:schemeClr val="bg1">
                <a:lumMod val="75000"/>
              </a:schemeClr>
            </a:solidFill>
          </a:ln>
        </p:spPr>
      </p:pic>
      <p:pic>
        <p:nvPicPr>
          <p:cNvPr id="12" name="Picture 11">
            <a:extLst>
              <a:ext uri="{FF2B5EF4-FFF2-40B4-BE49-F238E27FC236}">
                <a16:creationId xmlns:a16="http://schemas.microsoft.com/office/drawing/2014/main" id="{A6794871-BA8E-D69C-6624-7BD76C448F36}"/>
              </a:ext>
            </a:extLst>
          </p:cNvPr>
          <p:cNvPicPr>
            <a:picLocks noChangeAspect="1"/>
          </p:cNvPicPr>
          <p:nvPr/>
        </p:nvPicPr>
        <p:blipFill>
          <a:blip r:embed="rId6"/>
          <a:stretch>
            <a:fillRect/>
          </a:stretch>
        </p:blipFill>
        <p:spPr>
          <a:xfrm>
            <a:off x="7281675" y="315464"/>
            <a:ext cx="1111974" cy="1482632"/>
          </a:xfrm>
          <a:prstGeom prst="rect">
            <a:avLst/>
          </a:prstGeom>
          <a:solidFill>
            <a:schemeClr val="bg1"/>
          </a:solidFill>
          <a:ln>
            <a:solidFill>
              <a:schemeClr val="bg1">
                <a:lumMod val="75000"/>
              </a:schemeClr>
            </a:solidFill>
          </a:ln>
        </p:spPr>
      </p:pic>
      <p:pic>
        <p:nvPicPr>
          <p:cNvPr id="15" name="Picture 14">
            <a:extLst>
              <a:ext uri="{FF2B5EF4-FFF2-40B4-BE49-F238E27FC236}">
                <a16:creationId xmlns:a16="http://schemas.microsoft.com/office/drawing/2014/main" id="{5045AF15-E856-4541-4C41-3C6B8E419F63}"/>
              </a:ext>
            </a:extLst>
          </p:cNvPr>
          <p:cNvPicPr>
            <a:picLocks noChangeAspect="1"/>
          </p:cNvPicPr>
          <p:nvPr/>
        </p:nvPicPr>
        <p:blipFill>
          <a:blip r:embed="rId7"/>
          <a:stretch>
            <a:fillRect/>
          </a:stretch>
        </p:blipFill>
        <p:spPr>
          <a:xfrm>
            <a:off x="5783496" y="1780885"/>
            <a:ext cx="1348908" cy="1185445"/>
          </a:xfrm>
          <a:prstGeom prst="rect">
            <a:avLst/>
          </a:prstGeom>
          <a:ln>
            <a:solidFill>
              <a:schemeClr val="bg1">
                <a:lumMod val="75000"/>
              </a:schemeClr>
            </a:solidFill>
          </a:ln>
        </p:spPr>
      </p:pic>
      <p:pic>
        <p:nvPicPr>
          <p:cNvPr id="16" name="Picture 15">
            <a:extLst>
              <a:ext uri="{FF2B5EF4-FFF2-40B4-BE49-F238E27FC236}">
                <a16:creationId xmlns:a16="http://schemas.microsoft.com/office/drawing/2014/main" id="{9E017D5C-BD45-E929-3D85-E27B3D4C44FF}"/>
              </a:ext>
            </a:extLst>
          </p:cNvPr>
          <p:cNvPicPr>
            <a:picLocks noChangeAspect="1"/>
          </p:cNvPicPr>
          <p:nvPr/>
        </p:nvPicPr>
        <p:blipFill rotWithShape="1">
          <a:blip r:embed="rId8"/>
          <a:srcRect t="8517"/>
          <a:stretch/>
        </p:blipFill>
        <p:spPr>
          <a:xfrm>
            <a:off x="6145706" y="5807743"/>
            <a:ext cx="1427285" cy="657701"/>
          </a:xfrm>
          <a:prstGeom prst="rect">
            <a:avLst/>
          </a:prstGeom>
          <a:ln>
            <a:solidFill>
              <a:schemeClr val="bg1">
                <a:lumMod val="75000"/>
              </a:schemeClr>
            </a:solidFill>
          </a:ln>
        </p:spPr>
      </p:pic>
      <p:pic>
        <p:nvPicPr>
          <p:cNvPr id="17" name="Picture 16">
            <a:extLst>
              <a:ext uri="{FF2B5EF4-FFF2-40B4-BE49-F238E27FC236}">
                <a16:creationId xmlns:a16="http://schemas.microsoft.com/office/drawing/2014/main" id="{CEA5B632-FEAA-E87A-80F0-8507C81A8934}"/>
              </a:ext>
            </a:extLst>
          </p:cNvPr>
          <p:cNvPicPr>
            <a:picLocks noChangeAspect="1"/>
          </p:cNvPicPr>
          <p:nvPr/>
        </p:nvPicPr>
        <p:blipFill>
          <a:blip r:embed="rId9"/>
          <a:stretch>
            <a:fillRect/>
          </a:stretch>
        </p:blipFill>
        <p:spPr>
          <a:xfrm>
            <a:off x="5258160" y="4950332"/>
            <a:ext cx="1682552" cy="697373"/>
          </a:xfrm>
          <a:prstGeom prst="rect">
            <a:avLst/>
          </a:prstGeom>
          <a:ln>
            <a:solidFill>
              <a:schemeClr val="bg1">
                <a:lumMod val="75000"/>
              </a:schemeClr>
            </a:solidFill>
          </a:ln>
        </p:spPr>
      </p:pic>
      <p:grpSp>
        <p:nvGrpSpPr>
          <p:cNvPr id="19" name="Group 18">
            <a:extLst>
              <a:ext uri="{FF2B5EF4-FFF2-40B4-BE49-F238E27FC236}">
                <a16:creationId xmlns:a16="http://schemas.microsoft.com/office/drawing/2014/main" id="{BF37AE69-4251-063C-00BF-9C75FB002C09}"/>
              </a:ext>
            </a:extLst>
          </p:cNvPr>
          <p:cNvGrpSpPr/>
          <p:nvPr/>
        </p:nvGrpSpPr>
        <p:grpSpPr>
          <a:xfrm>
            <a:off x="5636898" y="3628675"/>
            <a:ext cx="1786655" cy="1170073"/>
            <a:chOff x="53673" y="5568351"/>
            <a:chExt cx="1786655" cy="1170073"/>
          </a:xfrm>
        </p:grpSpPr>
        <p:pic>
          <p:nvPicPr>
            <p:cNvPr id="21" name="Picture 20">
              <a:extLst>
                <a:ext uri="{FF2B5EF4-FFF2-40B4-BE49-F238E27FC236}">
                  <a16:creationId xmlns:a16="http://schemas.microsoft.com/office/drawing/2014/main" id="{BB63EDC3-3F40-2380-F18F-1D1FF4F48767}"/>
                </a:ext>
              </a:extLst>
            </p:cNvPr>
            <p:cNvPicPr>
              <a:picLocks noChangeAspect="1"/>
            </p:cNvPicPr>
            <p:nvPr/>
          </p:nvPicPr>
          <p:blipFill>
            <a:blip r:embed="rId10"/>
            <a:stretch>
              <a:fillRect/>
            </a:stretch>
          </p:blipFill>
          <p:spPr>
            <a:xfrm>
              <a:off x="318317" y="5568351"/>
              <a:ext cx="995387" cy="841499"/>
            </a:xfrm>
            <a:prstGeom prst="rect">
              <a:avLst/>
            </a:prstGeom>
          </p:spPr>
        </p:pic>
        <p:sp>
          <p:nvSpPr>
            <p:cNvPr id="22" name="TextBox 21">
              <a:extLst>
                <a:ext uri="{FF2B5EF4-FFF2-40B4-BE49-F238E27FC236}">
                  <a16:creationId xmlns:a16="http://schemas.microsoft.com/office/drawing/2014/main" id="{B1A6CB59-140C-2803-9081-68BCD780F805}"/>
                </a:ext>
              </a:extLst>
            </p:cNvPr>
            <p:cNvSpPr txBox="1"/>
            <p:nvPr/>
          </p:nvSpPr>
          <p:spPr>
            <a:xfrm>
              <a:off x="53673" y="6369092"/>
              <a:ext cx="1786655" cy="369332"/>
            </a:xfrm>
            <a:prstGeom prst="rect">
              <a:avLst/>
            </a:prstGeom>
            <a:noFill/>
          </p:spPr>
          <p:txBody>
            <a:bodyPr wrap="square" rtlCol="0">
              <a:spAutoFit/>
            </a:bodyPr>
            <a:lstStyle/>
            <a:p>
              <a:r>
                <a:rPr lang="en-US" dirty="0">
                  <a:solidFill>
                    <a:schemeClr val="accent2"/>
                  </a:solidFill>
                </a:rPr>
                <a:t>Faraday Future</a:t>
              </a:r>
            </a:p>
          </p:txBody>
        </p:sp>
      </p:grpSp>
      <p:sp>
        <p:nvSpPr>
          <p:cNvPr id="20" name="Rectangle 19">
            <a:extLst>
              <a:ext uri="{FF2B5EF4-FFF2-40B4-BE49-F238E27FC236}">
                <a16:creationId xmlns:a16="http://schemas.microsoft.com/office/drawing/2014/main" id="{8E9C970F-4534-8CC8-4A65-D133985B4968}"/>
              </a:ext>
            </a:extLst>
          </p:cNvPr>
          <p:cNvSpPr/>
          <p:nvPr/>
        </p:nvSpPr>
        <p:spPr>
          <a:xfrm>
            <a:off x="5675565" y="3529776"/>
            <a:ext cx="1451731" cy="122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C8D4732-CE6D-1A0C-EDD9-C2BED9B1B77D}"/>
              </a:ext>
            </a:extLst>
          </p:cNvPr>
          <p:cNvPicPr>
            <a:picLocks noChangeAspect="1"/>
          </p:cNvPicPr>
          <p:nvPr/>
        </p:nvPicPr>
        <p:blipFill>
          <a:blip r:embed="rId11"/>
          <a:stretch>
            <a:fillRect/>
          </a:stretch>
        </p:blipFill>
        <p:spPr>
          <a:xfrm>
            <a:off x="7169391" y="5165523"/>
            <a:ext cx="1587165" cy="374461"/>
          </a:xfrm>
          <a:prstGeom prst="rect">
            <a:avLst/>
          </a:prstGeom>
          <a:ln>
            <a:solidFill>
              <a:schemeClr val="bg1">
                <a:lumMod val="75000"/>
              </a:schemeClr>
            </a:solidFill>
          </a:ln>
        </p:spPr>
      </p:pic>
      <p:pic>
        <p:nvPicPr>
          <p:cNvPr id="24" name="Picture 23">
            <a:extLst>
              <a:ext uri="{FF2B5EF4-FFF2-40B4-BE49-F238E27FC236}">
                <a16:creationId xmlns:a16="http://schemas.microsoft.com/office/drawing/2014/main" id="{09D0102A-2A6E-B4CD-0E08-91400DE2AF82}"/>
              </a:ext>
            </a:extLst>
          </p:cNvPr>
          <p:cNvPicPr>
            <a:picLocks noChangeAspect="1"/>
          </p:cNvPicPr>
          <p:nvPr/>
        </p:nvPicPr>
        <p:blipFill>
          <a:blip r:embed="rId12"/>
          <a:stretch>
            <a:fillRect/>
          </a:stretch>
        </p:blipFill>
        <p:spPr>
          <a:xfrm>
            <a:off x="5258160" y="3166371"/>
            <a:ext cx="2057400" cy="329926"/>
          </a:xfrm>
          <a:prstGeom prst="rect">
            <a:avLst/>
          </a:prstGeom>
          <a:ln>
            <a:solidFill>
              <a:schemeClr val="bg1">
                <a:lumMod val="75000"/>
              </a:schemeClr>
            </a:solidFill>
          </a:ln>
        </p:spPr>
      </p:pic>
    </p:spTree>
    <p:extLst>
      <p:ext uri="{BB962C8B-B14F-4D97-AF65-F5344CB8AC3E}">
        <p14:creationId xmlns:p14="http://schemas.microsoft.com/office/powerpoint/2010/main" val="402005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9C9020A-CEFF-2813-5577-30336CB5AFEC}"/>
              </a:ext>
            </a:extLst>
          </p:cNvPr>
          <p:cNvSpPr/>
          <p:nvPr/>
        </p:nvSpPr>
        <p:spPr>
          <a:xfrm>
            <a:off x="-6718" y="13543"/>
            <a:ext cx="9144000" cy="966141"/>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D4B2C-A6A1-0E05-2324-1CDA1FF00926}"/>
              </a:ext>
            </a:extLst>
          </p:cNvPr>
          <p:cNvSpPr>
            <a:spLocks noGrp="1"/>
          </p:cNvSpPr>
          <p:nvPr>
            <p:ph type="title"/>
          </p:nvPr>
        </p:nvSpPr>
        <p:spPr>
          <a:xfrm>
            <a:off x="-6718" y="255190"/>
            <a:ext cx="9144000" cy="545534"/>
          </a:xfrm>
          <a:noFill/>
          <a:ln>
            <a:noFill/>
          </a:ln>
        </p:spPr>
        <p:txBody>
          <a:bodyPr wrap="square" rtlCol="0">
            <a:spAutoFit/>
          </a:bodyPr>
          <a:lstStyle/>
          <a:p>
            <a:pPr algn="ctr" defTabSz="457200"/>
            <a:r>
              <a:rPr lang="en-US" sz="3200" b="1" dirty="0">
                <a:latin typeface="Univers" panose="020B0503020202020204" pitchFamily="34" charset="0"/>
                <a:ea typeface="+mn-ea"/>
                <a:cs typeface="+mn-cs"/>
              </a:rPr>
              <a:t>Technologies Used</a:t>
            </a:r>
          </a:p>
        </p:txBody>
      </p:sp>
      <p:sp>
        <p:nvSpPr>
          <p:cNvPr id="4" name="Slide Number Placeholder 3">
            <a:extLst>
              <a:ext uri="{FF2B5EF4-FFF2-40B4-BE49-F238E27FC236}">
                <a16:creationId xmlns:a16="http://schemas.microsoft.com/office/drawing/2014/main" id="{9341DF10-1CE7-7E41-249B-23AA8CD3F0F1}"/>
              </a:ext>
            </a:extLst>
          </p:cNvPr>
          <p:cNvSpPr>
            <a:spLocks noGrp="1"/>
          </p:cNvSpPr>
          <p:nvPr>
            <p:ph type="sldNum" sz="quarter" idx="12"/>
          </p:nvPr>
        </p:nvSpPr>
        <p:spPr/>
        <p:txBody>
          <a:bodyPr/>
          <a:lstStyle/>
          <a:p>
            <a:fld id="{167FF95B-D60B-0943-B0BD-FEF5C60E1E4D}" type="slidenum">
              <a:rPr lang="en-US" smtClean="0"/>
              <a:t>3</a:t>
            </a:fld>
            <a:endParaRPr lang="en-US"/>
          </a:p>
        </p:txBody>
      </p:sp>
      <p:pic>
        <p:nvPicPr>
          <p:cNvPr id="3" name="Picture 2">
            <a:extLst>
              <a:ext uri="{FF2B5EF4-FFF2-40B4-BE49-F238E27FC236}">
                <a16:creationId xmlns:a16="http://schemas.microsoft.com/office/drawing/2014/main" id="{2D7AA1C0-B4A3-F10F-CFA2-584755595F97}"/>
              </a:ext>
            </a:extLst>
          </p:cNvPr>
          <p:cNvPicPr>
            <a:picLocks noChangeAspect="1"/>
          </p:cNvPicPr>
          <p:nvPr/>
        </p:nvPicPr>
        <p:blipFill>
          <a:blip r:embed="rId3"/>
          <a:stretch>
            <a:fillRect/>
          </a:stretch>
        </p:blipFill>
        <p:spPr>
          <a:xfrm>
            <a:off x="443733" y="1580014"/>
            <a:ext cx="1346200" cy="736600"/>
          </a:xfrm>
          <a:prstGeom prst="rect">
            <a:avLst/>
          </a:prstGeom>
        </p:spPr>
      </p:pic>
      <p:pic>
        <p:nvPicPr>
          <p:cNvPr id="5" name="Picture 4">
            <a:extLst>
              <a:ext uri="{FF2B5EF4-FFF2-40B4-BE49-F238E27FC236}">
                <a16:creationId xmlns:a16="http://schemas.microsoft.com/office/drawing/2014/main" id="{AF6F85C6-46C6-F97D-982C-CA197051AC65}"/>
              </a:ext>
            </a:extLst>
          </p:cNvPr>
          <p:cNvPicPr>
            <a:picLocks noChangeAspect="1"/>
          </p:cNvPicPr>
          <p:nvPr/>
        </p:nvPicPr>
        <p:blipFill>
          <a:blip r:embed="rId4"/>
          <a:stretch>
            <a:fillRect/>
          </a:stretch>
        </p:blipFill>
        <p:spPr>
          <a:xfrm>
            <a:off x="1164156" y="2644004"/>
            <a:ext cx="1429107" cy="330430"/>
          </a:xfrm>
          <a:prstGeom prst="rect">
            <a:avLst/>
          </a:prstGeom>
        </p:spPr>
      </p:pic>
      <p:pic>
        <p:nvPicPr>
          <p:cNvPr id="6" name="Picture 5">
            <a:extLst>
              <a:ext uri="{FF2B5EF4-FFF2-40B4-BE49-F238E27FC236}">
                <a16:creationId xmlns:a16="http://schemas.microsoft.com/office/drawing/2014/main" id="{66D25F6D-7F44-BD37-A949-CF2CF2176681}"/>
              </a:ext>
            </a:extLst>
          </p:cNvPr>
          <p:cNvPicPr>
            <a:picLocks noChangeAspect="1"/>
          </p:cNvPicPr>
          <p:nvPr/>
        </p:nvPicPr>
        <p:blipFill>
          <a:blip r:embed="rId5"/>
          <a:stretch>
            <a:fillRect/>
          </a:stretch>
        </p:blipFill>
        <p:spPr>
          <a:xfrm>
            <a:off x="3987800" y="1471205"/>
            <a:ext cx="1168400" cy="1104900"/>
          </a:xfrm>
          <a:prstGeom prst="rect">
            <a:avLst/>
          </a:prstGeom>
          <a:ln>
            <a:solidFill>
              <a:schemeClr val="bg1">
                <a:lumMod val="65000"/>
              </a:schemeClr>
            </a:solidFill>
          </a:ln>
        </p:spPr>
      </p:pic>
      <p:pic>
        <p:nvPicPr>
          <p:cNvPr id="7" name="Picture 6">
            <a:extLst>
              <a:ext uri="{FF2B5EF4-FFF2-40B4-BE49-F238E27FC236}">
                <a16:creationId xmlns:a16="http://schemas.microsoft.com/office/drawing/2014/main" id="{11E4AC19-9C97-7979-2863-6507FDD7B900}"/>
              </a:ext>
            </a:extLst>
          </p:cNvPr>
          <p:cNvPicPr>
            <a:picLocks noChangeAspect="1"/>
          </p:cNvPicPr>
          <p:nvPr/>
        </p:nvPicPr>
        <p:blipFill>
          <a:blip r:embed="rId6"/>
          <a:stretch>
            <a:fillRect/>
          </a:stretch>
        </p:blipFill>
        <p:spPr>
          <a:xfrm>
            <a:off x="6064250" y="1831204"/>
            <a:ext cx="2451100" cy="812800"/>
          </a:xfrm>
          <a:prstGeom prst="rect">
            <a:avLst/>
          </a:prstGeom>
        </p:spPr>
      </p:pic>
      <p:pic>
        <p:nvPicPr>
          <p:cNvPr id="8" name="Picture 7">
            <a:extLst>
              <a:ext uri="{FF2B5EF4-FFF2-40B4-BE49-F238E27FC236}">
                <a16:creationId xmlns:a16="http://schemas.microsoft.com/office/drawing/2014/main" id="{07D3E59E-66B9-9320-65DD-ABCF9BEA76A7}"/>
              </a:ext>
            </a:extLst>
          </p:cNvPr>
          <p:cNvPicPr>
            <a:picLocks noChangeAspect="1"/>
          </p:cNvPicPr>
          <p:nvPr/>
        </p:nvPicPr>
        <p:blipFill>
          <a:blip r:embed="rId7"/>
          <a:stretch>
            <a:fillRect/>
          </a:stretch>
        </p:blipFill>
        <p:spPr>
          <a:xfrm>
            <a:off x="2337399" y="3282675"/>
            <a:ext cx="1714500" cy="711200"/>
          </a:xfrm>
          <a:prstGeom prst="rect">
            <a:avLst/>
          </a:prstGeom>
        </p:spPr>
      </p:pic>
      <p:pic>
        <p:nvPicPr>
          <p:cNvPr id="13" name="Picture 12">
            <a:extLst>
              <a:ext uri="{FF2B5EF4-FFF2-40B4-BE49-F238E27FC236}">
                <a16:creationId xmlns:a16="http://schemas.microsoft.com/office/drawing/2014/main" id="{A0101973-E6A3-880F-525E-A435EDDEDFB3}"/>
              </a:ext>
            </a:extLst>
          </p:cNvPr>
          <p:cNvPicPr>
            <a:picLocks noChangeAspect="1"/>
          </p:cNvPicPr>
          <p:nvPr/>
        </p:nvPicPr>
        <p:blipFill rotWithShape="1">
          <a:blip r:embed="rId8"/>
          <a:srcRect t="15369"/>
          <a:stretch/>
        </p:blipFill>
        <p:spPr>
          <a:xfrm>
            <a:off x="1770742" y="6054835"/>
            <a:ext cx="2023242" cy="479090"/>
          </a:xfrm>
          <a:prstGeom prst="rect">
            <a:avLst/>
          </a:prstGeom>
        </p:spPr>
      </p:pic>
      <p:pic>
        <p:nvPicPr>
          <p:cNvPr id="17" name="Picture 16" descr="Diagram&#10;&#10;Description automatically generated">
            <a:extLst>
              <a:ext uri="{FF2B5EF4-FFF2-40B4-BE49-F238E27FC236}">
                <a16:creationId xmlns:a16="http://schemas.microsoft.com/office/drawing/2014/main" id="{B4D85002-090A-011A-1AF8-CEAF2F9F86ED}"/>
              </a:ext>
            </a:extLst>
          </p:cNvPr>
          <p:cNvPicPr>
            <a:picLocks noChangeAspect="1"/>
          </p:cNvPicPr>
          <p:nvPr/>
        </p:nvPicPr>
        <p:blipFill rotWithShape="1">
          <a:blip r:embed="rId9"/>
          <a:srcRect l="6082" t="5006" r="6121" b="4985"/>
          <a:stretch/>
        </p:blipFill>
        <p:spPr>
          <a:xfrm>
            <a:off x="4636099" y="3685582"/>
            <a:ext cx="3972216" cy="2321946"/>
          </a:xfrm>
          <a:prstGeom prst="rect">
            <a:avLst/>
          </a:prstGeom>
        </p:spPr>
      </p:pic>
      <p:sp>
        <p:nvSpPr>
          <p:cNvPr id="18" name="TextBox 17">
            <a:extLst>
              <a:ext uri="{FF2B5EF4-FFF2-40B4-BE49-F238E27FC236}">
                <a16:creationId xmlns:a16="http://schemas.microsoft.com/office/drawing/2014/main" id="{1C4BCACA-2775-67A5-32B9-95A79F4FF2FA}"/>
              </a:ext>
            </a:extLst>
          </p:cNvPr>
          <p:cNvSpPr txBox="1"/>
          <p:nvPr/>
        </p:nvSpPr>
        <p:spPr>
          <a:xfrm>
            <a:off x="4875575" y="3244334"/>
            <a:ext cx="3493264" cy="369332"/>
          </a:xfrm>
          <a:prstGeom prst="rect">
            <a:avLst/>
          </a:prstGeom>
          <a:noFill/>
        </p:spPr>
        <p:txBody>
          <a:bodyPr wrap="none" rtlCol="0">
            <a:spAutoFit/>
          </a:bodyPr>
          <a:lstStyle/>
          <a:p>
            <a:r>
              <a:rPr lang="en-US" dirty="0">
                <a:latin typeface="Courier" pitchFamily="2" charset="0"/>
              </a:rPr>
              <a:t>Random Forest Classifier</a:t>
            </a:r>
          </a:p>
        </p:txBody>
      </p:sp>
      <p:sp>
        <p:nvSpPr>
          <p:cNvPr id="19" name="Rectangle 18">
            <a:extLst>
              <a:ext uri="{FF2B5EF4-FFF2-40B4-BE49-F238E27FC236}">
                <a16:creationId xmlns:a16="http://schemas.microsoft.com/office/drawing/2014/main" id="{BD991EBF-A8FB-49EF-136F-56D62D0872F0}"/>
              </a:ext>
            </a:extLst>
          </p:cNvPr>
          <p:cNvSpPr/>
          <p:nvPr/>
        </p:nvSpPr>
        <p:spPr>
          <a:xfrm>
            <a:off x="4636099" y="3244334"/>
            <a:ext cx="3972216" cy="287226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A3B881A-3AD8-C075-89ED-1F299C3AF532}"/>
              </a:ext>
            </a:extLst>
          </p:cNvPr>
          <p:cNvPicPr>
            <a:picLocks noChangeAspect="1"/>
          </p:cNvPicPr>
          <p:nvPr/>
        </p:nvPicPr>
        <p:blipFill>
          <a:blip r:embed="rId10"/>
          <a:stretch>
            <a:fillRect/>
          </a:stretch>
        </p:blipFill>
        <p:spPr>
          <a:xfrm>
            <a:off x="862242" y="4377574"/>
            <a:ext cx="2235200" cy="1244600"/>
          </a:xfrm>
          <a:prstGeom prst="rect">
            <a:avLst/>
          </a:prstGeom>
          <a:ln>
            <a:solidFill>
              <a:schemeClr val="bg1">
                <a:lumMod val="75000"/>
              </a:schemeClr>
            </a:solidFill>
          </a:ln>
        </p:spPr>
      </p:pic>
    </p:spTree>
    <p:extLst>
      <p:ext uri="{BB962C8B-B14F-4D97-AF65-F5344CB8AC3E}">
        <p14:creationId xmlns:p14="http://schemas.microsoft.com/office/powerpoint/2010/main" val="1685709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4</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Data Exploration</a:t>
            </a:r>
          </a:p>
        </p:txBody>
      </p:sp>
    </p:spTree>
    <p:extLst>
      <p:ext uri="{BB962C8B-B14F-4D97-AF65-F5344CB8AC3E}">
        <p14:creationId xmlns:p14="http://schemas.microsoft.com/office/powerpoint/2010/main" val="2634891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53EC35-BFDD-C5AE-B5C2-5D2F27F13B91}"/>
              </a:ext>
            </a:extLst>
          </p:cNvPr>
          <p:cNvSpPr>
            <a:spLocks noGrp="1"/>
          </p:cNvSpPr>
          <p:nvPr>
            <p:ph type="sldNum" sz="quarter" idx="12"/>
          </p:nvPr>
        </p:nvSpPr>
        <p:spPr/>
        <p:txBody>
          <a:bodyPr/>
          <a:lstStyle/>
          <a:p>
            <a:fld id="{167FF95B-D60B-0943-B0BD-FEF5C60E1E4D}" type="slidenum">
              <a:rPr lang="en-US" smtClean="0"/>
              <a:t>5</a:t>
            </a:fld>
            <a:endParaRPr lang="en-US"/>
          </a:p>
        </p:txBody>
      </p:sp>
      <p:sp>
        <p:nvSpPr>
          <p:cNvPr id="4" name="TextBox 3">
            <a:extLst>
              <a:ext uri="{FF2B5EF4-FFF2-40B4-BE49-F238E27FC236}">
                <a16:creationId xmlns:a16="http://schemas.microsoft.com/office/drawing/2014/main" id="{F470BCB6-33E9-473F-9EF3-3834639052A1}"/>
              </a:ext>
            </a:extLst>
          </p:cNvPr>
          <p:cNvSpPr txBox="1"/>
          <p:nvPr/>
        </p:nvSpPr>
        <p:spPr>
          <a:xfrm>
            <a:off x="320633" y="975330"/>
            <a:ext cx="8313469" cy="646331"/>
          </a:xfrm>
          <a:prstGeom prst="rect">
            <a:avLst/>
          </a:prstGeom>
          <a:noFill/>
        </p:spPr>
        <p:txBody>
          <a:bodyPr wrap="square" rtlCol="0">
            <a:spAutoFit/>
          </a:bodyPr>
          <a:lstStyle/>
          <a:p>
            <a:r>
              <a:rPr lang="en-US" dirty="0"/>
              <a:t>Our model uses historical pricing and trading volume to predict future share prices for the top 10 electric vehicle companies and potential growth for Polestar.</a:t>
            </a:r>
          </a:p>
        </p:txBody>
      </p:sp>
      <p:pic>
        <p:nvPicPr>
          <p:cNvPr id="8" name="Picture 7">
            <a:extLst>
              <a:ext uri="{FF2B5EF4-FFF2-40B4-BE49-F238E27FC236}">
                <a16:creationId xmlns:a16="http://schemas.microsoft.com/office/drawing/2014/main" id="{7D2ABF00-7286-E1F8-C5D6-7C24648ADB4C}"/>
              </a:ext>
            </a:extLst>
          </p:cNvPr>
          <p:cNvPicPr>
            <a:picLocks noChangeAspect="1"/>
          </p:cNvPicPr>
          <p:nvPr/>
        </p:nvPicPr>
        <p:blipFill>
          <a:blip r:embed="rId3"/>
          <a:stretch>
            <a:fillRect/>
          </a:stretch>
        </p:blipFill>
        <p:spPr>
          <a:xfrm>
            <a:off x="320633" y="2957915"/>
            <a:ext cx="4894491" cy="3580998"/>
          </a:xfrm>
          <a:prstGeom prst="rect">
            <a:avLst/>
          </a:prstGeom>
          <a:ln>
            <a:solidFill>
              <a:schemeClr val="bg1">
                <a:lumMod val="65000"/>
              </a:schemeClr>
            </a:solidFill>
          </a:ln>
        </p:spPr>
      </p:pic>
      <p:sp>
        <p:nvSpPr>
          <p:cNvPr id="5" name="Rectangle 4">
            <a:extLst>
              <a:ext uri="{FF2B5EF4-FFF2-40B4-BE49-F238E27FC236}">
                <a16:creationId xmlns:a16="http://schemas.microsoft.com/office/drawing/2014/main" id="{7BE1147E-1813-16CC-9CC7-64AAD5EE560C}"/>
              </a:ext>
            </a:extLst>
          </p:cNvPr>
          <p:cNvSpPr/>
          <p:nvPr/>
        </p:nvSpPr>
        <p:spPr>
          <a:xfrm>
            <a:off x="0" y="0"/>
            <a:ext cx="9144000" cy="887881"/>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282975E-B29F-332E-2FDA-C07E23445582}"/>
              </a:ext>
            </a:extLst>
          </p:cNvPr>
          <p:cNvSpPr txBox="1">
            <a:spLocks/>
          </p:cNvSpPr>
          <p:nvPr/>
        </p:nvSpPr>
        <p:spPr>
          <a:xfrm>
            <a:off x="0" y="214898"/>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Model Analysis</a:t>
            </a:r>
          </a:p>
        </p:txBody>
      </p:sp>
      <p:sp>
        <p:nvSpPr>
          <p:cNvPr id="11" name="TextBox 10">
            <a:extLst>
              <a:ext uri="{FF2B5EF4-FFF2-40B4-BE49-F238E27FC236}">
                <a16:creationId xmlns:a16="http://schemas.microsoft.com/office/drawing/2014/main" id="{5329B12E-0096-0BAF-DA6B-171CFD766178}"/>
              </a:ext>
            </a:extLst>
          </p:cNvPr>
          <p:cNvSpPr txBox="1"/>
          <p:nvPr/>
        </p:nvSpPr>
        <p:spPr>
          <a:xfrm>
            <a:off x="3098117" y="6136331"/>
            <a:ext cx="4691644" cy="369332"/>
          </a:xfrm>
          <a:prstGeom prst="rect">
            <a:avLst/>
          </a:prstGeom>
          <a:solidFill>
            <a:schemeClr val="bg1"/>
          </a:solidFill>
        </p:spPr>
        <p:txBody>
          <a:bodyPr wrap="square" rtlCol="0">
            <a:spAutoFit/>
          </a:bodyPr>
          <a:lstStyle/>
          <a:p>
            <a:r>
              <a:rPr lang="en-US" dirty="0"/>
              <a:t>Step 2: Predict future pricing for each EV stock</a:t>
            </a:r>
          </a:p>
        </p:txBody>
      </p:sp>
      <p:sp>
        <p:nvSpPr>
          <p:cNvPr id="14" name="TextBox 13">
            <a:extLst>
              <a:ext uri="{FF2B5EF4-FFF2-40B4-BE49-F238E27FC236}">
                <a16:creationId xmlns:a16="http://schemas.microsoft.com/office/drawing/2014/main" id="{AAC1FBDE-AC40-1768-8181-3DEC0BC4F0CE}"/>
              </a:ext>
            </a:extLst>
          </p:cNvPr>
          <p:cNvSpPr txBox="1"/>
          <p:nvPr/>
        </p:nvSpPr>
        <p:spPr>
          <a:xfrm>
            <a:off x="509898" y="1834199"/>
            <a:ext cx="4705226" cy="369332"/>
          </a:xfrm>
          <a:prstGeom prst="rect">
            <a:avLst/>
          </a:prstGeom>
          <a:noFill/>
        </p:spPr>
        <p:txBody>
          <a:bodyPr wrap="square" rtlCol="0">
            <a:spAutoFit/>
          </a:bodyPr>
          <a:lstStyle/>
          <a:p>
            <a:r>
              <a:rPr lang="en-US" dirty="0"/>
              <a:t>Step 1: Pull pricing from Yahoo Finance API </a:t>
            </a:r>
          </a:p>
        </p:txBody>
      </p:sp>
      <p:pic>
        <p:nvPicPr>
          <p:cNvPr id="2" name="Picture 1">
            <a:extLst>
              <a:ext uri="{FF2B5EF4-FFF2-40B4-BE49-F238E27FC236}">
                <a16:creationId xmlns:a16="http://schemas.microsoft.com/office/drawing/2014/main" id="{739E196C-C7C5-048C-B8CC-F94C6E1E9B0C}"/>
              </a:ext>
            </a:extLst>
          </p:cNvPr>
          <p:cNvPicPr>
            <a:picLocks noChangeAspect="1"/>
          </p:cNvPicPr>
          <p:nvPr/>
        </p:nvPicPr>
        <p:blipFill>
          <a:blip r:embed="rId4"/>
          <a:stretch>
            <a:fillRect/>
          </a:stretch>
        </p:blipFill>
        <p:spPr>
          <a:xfrm>
            <a:off x="4832493" y="1873256"/>
            <a:ext cx="3839258" cy="3111487"/>
          </a:xfrm>
          <a:prstGeom prst="rect">
            <a:avLst/>
          </a:prstGeom>
          <a:ln>
            <a:solidFill>
              <a:schemeClr val="bg1">
                <a:lumMod val="65000"/>
              </a:schemeClr>
            </a:solidFill>
          </a:ln>
        </p:spPr>
      </p:pic>
    </p:spTree>
    <p:extLst>
      <p:ext uri="{BB962C8B-B14F-4D97-AF65-F5344CB8AC3E}">
        <p14:creationId xmlns:p14="http://schemas.microsoft.com/office/powerpoint/2010/main" val="4122724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6</a:t>
            </a:fld>
            <a:endParaRPr lang="en-US"/>
          </a:p>
        </p:txBody>
      </p:sp>
      <p:sp>
        <p:nvSpPr>
          <p:cNvPr id="4" name="TextBox 3">
            <a:extLst>
              <a:ext uri="{FF2B5EF4-FFF2-40B4-BE49-F238E27FC236}">
                <a16:creationId xmlns:a16="http://schemas.microsoft.com/office/drawing/2014/main" id="{228DFFB0-8A37-6AFC-385E-48FC973520FA}"/>
              </a:ext>
            </a:extLst>
          </p:cNvPr>
          <p:cNvSpPr txBox="1"/>
          <p:nvPr/>
        </p:nvSpPr>
        <p:spPr>
          <a:xfrm>
            <a:off x="254535" y="1146812"/>
            <a:ext cx="5654946" cy="369332"/>
          </a:xfrm>
          <a:prstGeom prst="rect">
            <a:avLst/>
          </a:prstGeom>
          <a:noFill/>
        </p:spPr>
        <p:txBody>
          <a:bodyPr wrap="none" rtlCol="0">
            <a:spAutoFit/>
          </a:bodyPr>
          <a:lstStyle/>
          <a:p>
            <a:r>
              <a:rPr lang="en-US" dirty="0"/>
              <a:t>Step 3: Predict future share price based on trading volume</a:t>
            </a:r>
          </a:p>
        </p:txBody>
      </p:sp>
      <p:pic>
        <p:nvPicPr>
          <p:cNvPr id="6" name="Picture 5">
            <a:extLst>
              <a:ext uri="{FF2B5EF4-FFF2-40B4-BE49-F238E27FC236}">
                <a16:creationId xmlns:a16="http://schemas.microsoft.com/office/drawing/2014/main" id="{C299AEDB-3671-C8C8-A813-3B3C52D72BE7}"/>
              </a:ext>
            </a:extLst>
          </p:cNvPr>
          <p:cNvPicPr>
            <a:picLocks noChangeAspect="1"/>
          </p:cNvPicPr>
          <p:nvPr/>
        </p:nvPicPr>
        <p:blipFill>
          <a:blip r:embed="rId2"/>
          <a:stretch>
            <a:fillRect/>
          </a:stretch>
        </p:blipFill>
        <p:spPr>
          <a:xfrm>
            <a:off x="1425395" y="1677684"/>
            <a:ext cx="6995711" cy="4226219"/>
          </a:xfrm>
          <a:prstGeom prst="rect">
            <a:avLst/>
          </a:prstGeom>
        </p:spPr>
      </p:pic>
      <p:sp>
        <p:nvSpPr>
          <p:cNvPr id="7" name="TextBox 6">
            <a:extLst>
              <a:ext uri="{FF2B5EF4-FFF2-40B4-BE49-F238E27FC236}">
                <a16:creationId xmlns:a16="http://schemas.microsoft.com/office/drawing/2014/main" id="{061594E8-7F9B-0248-400C-DA01DB953F61}"/>
              </a:ext>
            </a:extLst>
          </p:cNvPr>
          <p:cNvSpPr txBox="1"/>
          <p:nvPr/>
        </p:nvSpPr>
        <p:spPr>
          <a:xfrm>
            <a:off x="568531" y="6065444"/>
            <a:ext cx="7671458" cy="276999"/>
          </a:xfrm>
          <a:prstGeom prst="rect">
            <a:avLst/>
          </a:prstGeom>
          <a:noFill/>
        </p:spPr>
        <p:txBody>
          <a:bodyPr wrap="square" rtlCol="0">
            <a:spAutoFit/>
          </a:bodyPr>
          <a:lstStyle/>
          <a:p>
            <a:r>
              <a:rPr lang="en-US" sz="1050" dirty="0"/>
              <a:t>* </a:t>
            </a:r>
            <a:r>
              <a:rPr lang="en-US" sz="1200" dirty="0"/>
              <a:t>There is a correlation between price and volume but accuracy rate is very low</a:t>
            </a:r>
            <a:r>
              <a:rPr lang="en-US" sz="1050" dirty="0"/>
              <a:t>. </a:t>
            </a:r>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Model Analysis</a:t>
            </a:r>
          </a:p>
        </p:txBody>
      </p:sp>
    </p:spTree>
    <p:extLst>
      <p:ext uri="{BB962C8B-B14F-4D97-AF65-F5344CB8AC3E}">
        <p14:creationId xmlns:p14="http://schemas.microsoft.com/office/powerpoint/2010/main" val="4223817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7</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Results</a:t>
            </a:r>
          </a:p>
        </p:txBody>
      </p:sp>
      <p:sp>
        <p:nvSpPr>
          <p:cNvPr id="9" name="TextBox 8">
            <a:extLst>
              <a:ext uri="{FF2B5EF4-FFF2-40B4-BE49-F238E27FC236}">
                <a16:creationId xmlns:a16="http://schemas.microsoft.com/office/drawing/2014/main" id="{D7DEE28F-93BD-1E9B-6A6F-D379594F5480}"/>
              </a:ext>
            </a:extLst>
          </p:cNvPr>
          <p:cNvSpPr txBox="1"/>
          <p:nvPr/>
        </p:nvSpPr>
        <p:spPr>
          <a:xfrm>
            <a:off x="874359" y="1302149"/>
            <a:ext cx="778325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If Polestar is to take on Tesla in the EV market, it will need to expand their business model and invest in marketing to compete with Tesla’s tremendous brand recognition in the industry.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Polestar continues with the current EV vehicles only model, there is a good chance that share prices will rise to the same level as other similar EV companies.</a:t>
            </a:r>
          </a:p>
        </p:txBody>
      </p:sp>
      <p:pic>
        <p:nvPicPr>
          <p:cNvPr id="4" name="Picture 3">
            <a:extLst>
              <a:ext uri="{FF2B5EF4-FFF2-40B4-BE49-F238E27FC236}">
                <a16:creationId xmlns:a16="http://schemas.microsoft.com/office/drawing/2014/main" id="{6C57B42F-19CD-1951-7BD1-AA66A3C77575}"/>
              </a:ext>
            </a:extLst>
          </p:cNvPr>
          <p:cNvPicPr>
            <a:picLocks noChangeAspect="1"/>
          </p:cNvPicPr>
          <p:nvPr/>
        </p:nvPicPr>
        <p:blipFill>
          <a:blip r:embed="rId2"/>
          <a:stretch>
            <a:fillRect/>
          </a:stretch>
        </p:blipFill>
        <p:spPr>
          <a:xfrm>
            <a:off x="1047750" y="3561012"/>
            <a:ext cx="7048500" cy="2844800"/>
          </a:xfrm>
          <a:prstGeom prst="rect">
            <a:avLst/>
          </a:prstGeom>
        </p:spPr>
      </p:pic>
    </p:spTree>
    <p:extLst>
      <p:ext uri="{BB962C8B-B14F-4D97-AF65-F5344CB8AC3E}">
        <p14:creationId xmlns:p14="http://schemas.microsoft.com/office/powerpoint/2010/main" val="2597571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C7396-B6BE-76AF-1185-4025C1712503}"/>
              </a:ext>
            </a:extLst>
          </p:cNvPr>
          <p:cNvSpPr>
            <a:spLocks noGrp="1"/>
          </p:cNvSpPr>
          <p:nvPr>
            <p:ph type="title"/>
          </p:nvPr>
        </p:nvSpPr>
        <p:spPr>
          <a:xfrm>
            <a:off x="628650" y="397783"/>
            <a:ext cx="7886700" cy="745217"/>
          </a:xfrm>
          <a:noFill/>
          <a:ln>
            <a:noFill/>
          </a:ln>
        </p:spPr>
        <p:txBody>
          <a:bodyPr wrap="square" rtlCol="0">
            <a:spAutoFit/>
          </a:bodyPr>
          <a:lstStyle/>
          <a:p>
            <a:pPr algn="ctr" defTabSz="457200"/>
            <a:r>
              <a:rPr lang="en-US" sz="3200" b="1" dirty="0">
                <a:latin typeface="Avenir Book" panose="02000503020000020003" pitchFamily="2" charset="0"/>
                <a:ea typeface="+mn-ea"/>
                <a:cs typeface="+mn-cs"/>
              </a:rPr>
              <a:t>Dashboard</a:t>
            </a:r>
          </a:p>
        </p:txBody>
      </p:sp>
      <p:sp>
        <p:nvSpPr>
          <p:cNvPr id="3" name="Slide Number Placeholder 2">
            <a:extLst>
              <a:ext uri="{FF2B5EF4-FFF2-40B4-BE49-F238E27FC236}">
                <a16:creationId xmlns:a16="http://schemas.microsoft.com/office/drawing/2014/main" id="{280FE7BA-03A4-B951-57D7-C387FDDEE1A9}"/>
              </a:ext>
            </a:extLst>
          </p:cNvPr>
          <p:cNvSpPr>
            <a:spLocks noGrp="1"/>
          </p:cNvSpPr>
          <p:nvPr>
            <p:ph type="sldNum" sz="quarter" idx="12"/>
          </p:nvPr>
        </p:nvSpPr>
        <p:spPr/>
        <p:txBody>
          <a:bodyPr/>
          <a:lstStyle/>
          <a:p>
            <a:fld id="{167FF95B-D60B-0943-B0BD-FEF5C60E1E4D}" type="slidenum">
              <a:rPr lang="en-US" smtClean="0"/>
              <a:t>8</a:t>
            </a:fld>
            <a:endParaRPr lang="en-US"/>
          </a:p>
        </p:txBody>
      </p:sp>
      <p:pic>
        <p:nvPicPr>
          <p:cNvPr id="5" name="Picture 4">
            <a:extLst>
              <a:ext uri="{FF2B5EF4-FFF2-40B4-BE49-F238E27FC236}">
                <a16:creationId xmlns:a16="http://schemas.microsoft.com/office/drawing/2014/main" id="{F8E261BC-7F32-5EAD-5D3F-606A4BC6B946}"/>
              </a:ext>
            </a:extLst>
          </p:cNvPr>
          <p:cNvPicPr>
            <a:picLocks noChangeAspect="1"/>
          </p:cNvPicPr>
          <p:nvPr/>
        </p:nvPicPr>
        <p:blipFill>
          <a:blip r:embed="rId3"/>
          <a:stretch>
            <a:fillRect/>
          </a:stretch>
        </p:blipFill>
        <p:spPr>
          <a:xfrm>
            <a:off x="269507" y="1084819"/>
            <a:ext cx="8499108" cy="5113850"/>
          </a:xfrm>
          <a:prstGeom prst="rect">
            <a:avLst/>
          </a:prstGeom>
        </p:spPr>
      </p:pic>
    </p:spTree>
    <p:extLst>
      <p:ext uri="{BB962C8B-B14F-4D97-AF65-F5344CB8AC3E}">
        <p14:creationId xmlns:p14="http://schemas.microsoft.com/office/powerpoint/2010/main" val="4090212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9</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Recommendation</a:t>
            </a:r>
          </a:p>
        </p:txBody>
      </p:sp>
      <p:sp>
        <p:nvSpPr>
          <p:cNvPr id="9" name="TextBox 8">
            <a:extLst>
              <a:ext uri="{FF2B5EF4-FFF2-40B4-BE49-F238E27FC236}">
                <a16:creationId xmlns:a16="http://schemas.microsoft.com/office/drawing/2014/main" id="{D7DEE28F-93BD-1E9B-6A6F-D379594F5480}"/>
              </a:ext>
            </a:extLst>
          </p:cNvPr>
          <p:cNvSpPr txBox="1"/>
          <p:nvPr/>
        </p:nvSpPr>
        <p:spPr>
          <a:xfrm>
            <a:off x="874359" y="1302149"/>
            <a:ext cx="7783258" cy="1200329"/>
          </a:xfrm>
          <a:prstGeom prst="rect">
            <a:avLst/>
          </a:prstGeom>
          <a:noFill/>
        </p:spPr>
        <p:txBody>
          <a:bodyPr wrap="square" rtlCol="0">
            <a:spAutoFit/>
          </a:bodyPr>
          <a:lstStyle/>
          <a:p>
            <a:r>
              <a:rPr lang="en-US" dirty="0"/>
              <a:t>We recommend Polestar use the universal guidelines when building their vehicles. This will benefit their consumers by creating an ease of use for charging and maintenance. This will also be a competitive advantage for them over Tesla, given that Tesla currently has a closed system for both.</a:t>
            </a:r>
          </a:p>
        </p:txBody>
      </p:sp>
      <p:pic>
        <p:nvPicPr>
          <p:cNvPr id="10" name="Picture 9">
            <a:extLst>
              <a:ext uri="{FF2B5EF4-FFF2-40B4-BE49-F238E27FC236}">
                <a16:creationId xmlns:a16="http://schemas.microsoft.com/office/drawing/2014/main" id="{A9C54E29-40D0-54B8-ED97-DEB6CAC02D8D}"/>
              </a:ext>
            </a:extLst>
          </p:cNvPr>
          <p:cNvPicPr>
            <a:picLocks noChangeAspect="1"/>
          </p:cNvPicPr>
          <p:nvPr/>
        </p:nvPicPr>
        <p:blipFill>
          <a:blip r:embed="rId2"/>
          <a:stretch>
            <a:fillRect/>
          </a:stretch>
        </p:blipFill>
        <p:spPr>
          <a:xfrm>
            <a:off x="356409" y="5520041"/>
            <a:ext cx="1925924" cy="1107212"/>
          </a:xfrm>
          <a:prstGeom prst="rect">
            <a:avLst/>
          </a:prstGeom>
        </p:spPr>
      </p:pic>
    </p:spTree>
    <p:extLst>
      <p:ext uri="{BB962C8B-B14F-4D97-AF65-F5344CB8AC3E}">
        <p14:creationId xmlns:p14="http://schemas.microsoft.com/office/powerpoint/2010/main" val="1023767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{C8EC85BD-C6C7-954C-A56B-D9872645756D}tf16401378</Template>
  <TotalTime>8855</TotalTime>
  <Words>514</Words>
  <Application>Microsoft Macintosh PowerPoint</Application>
  <PresentationFormat>On-screen Show (4:3)</PresentationFormat>
  <Paragraphs>79</Paragraphs>
  <Slides>11</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TESLA</vt:lpstr>
      <vt:lpstr>Arial</vt:lpstr>
      <vt:lpstr>Avenir</vt:lpstr>
      <vt:lpstr>Avenir Book</vt:lpstr>
      <vt:lpstr>Calibri</vt:lpstr>
      <vt:lpstr>Calibri Light</vt:lpstr>
      <vt:lpstr>Courier</vt:lpstr>
      <vt:lpstr>Univers</vt:lpstr>
      <vt:lpstr>Office Theme</vt:lpstr>
      <vt:lpstr> Predicting Polestar Success </vt:lpstr>
      <vt:lpstr>PowerPoint Presentation</vt:lpstr>
      <vt:lpstr>Technologies Used</vt:lpstr>
      <vt:lpstr>PowerPoint Presentation</vt:lpstr>
      <vt:lpstr>PowerPoint Presentation</vt:lpstr>
      <vt:lpstr>PowerPoint Presentation</vt:lpstr>
      <vt:lpstr>PowerPoint Presentation</vt:lpstr>
      <vt:lpstr>Dashboard</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Smith</dc:creator>
  <cp:lastModifiedBy>Tracey Fitzpatrick</cp:lastModifiedBy>
  <cp:revision>36</cp:revision>
  <dcterms:created xsi:type="dcterms:W3CDTF">2022-07-19T16:42:27Z</dcterms:created>
  <dcterms:modified xsi:type="dcterms:W3CDTF">2022-08-01T13:12:29Z</dcterms:modified>
</cp:coreProperties>
</file>